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9"/>
  </p:notesMasterIdLst>
  <p:handoutMasterIdLst>
    <p:handoutMasterId r:id="rId60"/>
  </p:handoutMasterIdLst>
  <p:sldIdLst>
    <p:sldId id="256" r:id="rId3"/>
    <p:sldId id="262" r:id="rId4"/>
    <p:sldId id="257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320" r:id="rId39"/>
    <p:sldId id="321" r:id="rId40"/>
    <p:sldId id="322" r:id="rId41"/>
    <p:sldId id="323" r:id="rId42"/>
    <p:sldId id="324" r:id="rId43"/>
    <p:sldId id="325" r:id="rId44"/>
    <p:sldId id="326" r:id="rId45"/>
    <p:sldId id="327" r:id="rId46"/>
    <p:sldId id="328" r:id="rId47"/>
    <p:sldId id="329" r:id="rId48"/>
    <p:sldId id="330" r:id="rId49"/>
    <p:sldId id="331" r:id="rId50"/>
    <p:sldId id="332" r:id="rId51"/>
    <p:sldId id="333" r:id="rId52"/>
    <p:sldId id="334" r:id="rId53"/>
    <p:sldId id="335" r:id="rId54"/>
    <p:sldId id="336" r:id="rId55"/>
    <p:sldId id="337" r:id="rId56"/>
    <p:sldId id="338" r:id="rId57"/>
    <p:sldId id="339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21" autoAdjust="0"/>
  </p:normalViewPr>
  <p:slideViewPr>
    <p:cSldViewPr snapToGrid="0" showGuides="1">
      <p:cViewPr varScale="1">
        <p:scale>
          <a:sx n="72" d="100"/>
          <a:sy n="72" d="100"/>
        </p:scale>
        <p:origin x="3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184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7117E-D58A-422A-A81B-362E9F2EA26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38575-B761-4121-A7E4-457BB6265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64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52672-2D72-42C2-B0B5-4CADDCB794C9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BA502-DDEA-4552-B72A-9C62FF662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3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me 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32703" y="357393"/>
            <a:ext cx="2099258" cy="914400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Category 1</a:t>
            </a:r>
          </a:p>
        </p:txBody>
      </p:sp>
      <p:sp>
        <p:nvSpPr>
          <p:cNvPr id="40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32703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45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332703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0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332703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5" name="Text Placeholder 7"/>
          <p:cNvSpPr>
            <a:spLocks noGrp="1"/>
          </p:cNvSpPr>
          <p:nvPr>
            <p:ph type="body" sz="quarter" idx="33" hasCustomPrompt="1"/>
          </p:nvPr>
        </p:nvSpPr>
        <p:spPr>
          <a:xfrm>
            <a:off x="332703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60" name="Text Placeholder 7"/>
          <p:cNvSpPr>
            <a:spLocks noGrp="1"/>
          </p:cNvSpPr>
          <p:nvPr>
            <p:ph type="body" sz="quarter" idx="38" hasCustomPrompt="1"/>
          </p:nvPr>
        </p:nvSpPr>
        <p:spPr>
          <a:xfrm>
            <a:off x="332703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36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689537" y="357393"/>
            <a:ext cx="2099258" cy="91440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Category 2</a:t>
            </a:r>
          </a:p>
        </p:txBody>
      </p:sp>
      <p:sp>
        <p:nvSpPr>
          <p:cNvPr id="41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2689537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46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2689537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1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2689537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6" name="Text Placeholder 7"/>
          <p:cNvSpPr>
            <a:spLocks noGrp="1"/>
          </p:cNvSpPr>
          <p:nvPr>
            <p:ph type="body" sz="quarter" idx="34" hasCustomPrompt="1"/>
          </p:nvPr>
        </p:nvSpPr>
        <p:spPr>
          <a:xfrm>
            <a:off x="2689537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61" name="Text Placeholder 7"/>
          <p:cNvSpPr>
            <a:spLocks noGrp="1"/>
          </p:cNvSpPr>
          <p:nvPr>
            <p:ph type="body" sz="quarter" idx="39" hasCustomPrompt="1"/>
          </p:nvPr>
        </p:nvSpPr>
        <p:spPr>
          <a:xfrm>
            <a:off x="2689537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046371" y="357393"/>
            <a:ext cx="2099258" cy="914400"/>
          </a:xfr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Category 3</a:t>
            </a:r>
          </a:p>
        </p:txBody>
      </p:sp>
      <p:sp>
        <p:nvSpPr>
          <p:cNvPr id="42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5046371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47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5046371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2" name="Text Placeholder 7"/>
          <p:cNvSpPr>
            <a:spLocks noGrp="1"/>
          </p:cNvSpPr>
          <p:nvPr>
            <p:ph type="body" sz="quarter" idx="30" hasCustomPrompt="1"/>
          </p:nvPr>
        </p:nvSpPr>
        <p:spPr>
          <a:xfrm>
            <a:off x="5046371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7" name="Text Placeholder 7"/>
          <p:cNvSpPr>
            <a:spLocks noGrp="1"/>
          </p:cNvSpPr>
          <p:nvPr>
            <p:ph type="body" sz="quarter" idx="35" hasCustomPrompt="1"/>
          </p:nvPr>
        </p:nvSpPr>
        <p:spPr>
          <a:xfrm>
            <a:off x="5046371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62" name="Text Placeholder 7"/>
          <p:cNvSpPr>
            <a:spLocks noGrp="1"/>
          </p:cNvSpPr>
          <p:nvPr>
            <p:ph type="body" sz="quarter" idx="40" hasCustomPrompt="1"/>
          </p:nvPr>
        </p:nvSpPr>
        <p:spPr>
          <a:xfrm>
            <a:off x="5046371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3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7403205" y="357393"/>
            <a:ext cx="2099258" cy="914400"/>
          </a:xfr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Category 4</a:t>
            </a:r>
          </a:p>
        </p:txBody>
      </p:sp>
      <p:sp>
        <p:nvSpPr>
          <p:cNvPr id="43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7403205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48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7403205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3" name="Text Placeholder 7"/>
          <p:cNvSpPr>
            <a:spLocks noGrp="1"/>
          </p:cNvSpPr>
          <p:nvPr>
            <p:ph type="body" sz="quarter" idx="31" hasCustomPrompt="1"/>
          </p:nvPr>
        </p:nvSpPr>
        <p:spPr>
          <a:xfrm>
            <a:off x="7403205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8" name="Text Placeholder 7"/>
          <p:cNvSpPr>
            <a:spLocks noGrp="1"/>
          </p:cNvSpPr>
          <p:nvPr>
            <p:ph type="body" sz="quarter" idx="36" hasCustomPrompt="1"/>
          </p:nvPr>
        </p:nvSpPr>
        <p:spPr>
          <a:xfrm>
            <a:off x="7403205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63" name="Text Placeholder 7"/>
          <p:cNvSpPr>
            <a:spLocks noGrp="1"/>
          </p:cNvSpPr>
          <p:nvPr>
            <p:ph type="body" sz="quarter" idx="41" hasCustomPrompt="1"/>
          </p:nvPr>
        </p:nvSpPr>
        <p:spPr>
          <a:xfrm>
            <a:off x="7403205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3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9760039" y="357393"/>
            <a:ext cx="2099258" cy="914400"/>
          </a:xfr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Category 5</a:t>
            </a:r>
          </a:p>
        </p:txBody>
      </p:sp>
      <p:sp>
        <p:nvSpPr>
          <p:cNvPr id="44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9760039" y="1516491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49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9760039" y="2533920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4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9760039" y="3551349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59" name="Text Placeholder 7"/>
          <p:cNvSpPr>
            <a:spLocks noGrp="1"/>
          </p:cNvSpPr>
          <p:nvPr>
            <p:ph type="body" sz="quarter" idx="37" hasCustomPrompt="1"/>
          </p:nvPr>
        </p:nvSpPr>
        <p:spPr>
          <a:xfrm>
            <a:off x="9760039" y="4568778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64" name="Text Placeholder 7"/>
          <p:cNvSpPr>
            <a:spLocks noGrp="1"/>
          </p:cNvSpPr>
          <p:nvPr>
            <p:ph type="body" sz="quarter" idx="42" hasCustomPrompt="1"/>
          </p:nvPr>
        </p:nvSpPr>
        <p:spPr>
          <a:xfrm>
            <a:off x="9760039" y="5586207"/>
            <a:ext cx="2099258" cy="914400"/>
          </a:xfr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33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You can type your own categories and points values in this game board.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slides we’ve provided.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a points box to go to that question,</a:t>
            </a:r>
            <a:r>
              <a:rPr lang="en-US" sz="1600" baseline="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then </a:t>
            </a: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to</a:t>
            </a:r>
            <a:r>
              <a:rPr lang="en-US" sz="1600" baseline="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move to the answer slide</a:t>
            </a: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the left triangle to return to this game board slide. </a:t>
            </a:r>
          </a:p>
        </p:txBody>
      </p:sp>
    </p:spTree>
    <p:extLst>
      <p:ext uri="{BB962C8B-B14F-4D97-AF65-F5344CB8AC3E}">
        <p14:creationId xmlns:p14="http://schemas.microsoft.com/office/powerpoint/2010/main" val="383076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3 Answ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38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Answer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answer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372166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4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Category 4 divider slide</a:t>
            </a:r>
          </a:p>
        </p:txBody>
      </p:sp>
    </p:spTree>
    <p:extLst>
      <p:ext uri="{BB962C8B-B14F-4D97-AF65-F5344CB8AC3E}">
        <p14:creationId xmlns:p14="http://schemas.microsoft.com/office/powerpoint/2010/main" val="730655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4 Questi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Q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15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question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4</a:t>
            </a:r>
          </a:p>
        </p:txBody>
      </p:sp>
      <p:sp>
        <p:nvSpPr>
          <p:cNvPr id="12" name="Back to game board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610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4 Answ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38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Answer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answer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396086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5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Category 5 divider slide</a:t>
            </a:r>
          </a:p>
        </p:txBody>
      </p:sp>
    </p:spTree>
    <p:extLst>
      <p:ext uri="{BB962C8B-B14F-4D97-AF65-F5344CB8AC3E}">
        <p14:creationId xmlns:p14="http://schemas.microsoft.com/office/powerpoint/2010/main" val="971966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5 Questions">
    <p:bg>
      <p:bgPr>
        <a:solidFill>
          <a:schemeClr val="bg2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Q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15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question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5</a:t>
            </a:r>
          </a:p>
        </p:txBody>
      </p:sp>
      <p:sp>
        <p:nvSpPr>
          <p:cNvPr id="12" name="Back to game board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406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5 Answ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38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Answer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answer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393352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1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Category 1 divider slide</a:t>
            </a:r>
          </a:p>
        </p:txBody>
      </p:sp>
    </p:spTree>
    <p:extLst>
      <p:ext uri="{BB962C8B-B14F-4D97-AF65-F5344CB8AC3E}">
        <p14:creationId xmlns:p14="http://schemas.microsoft.com/office/powerpoint/2010/main" val="11571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1 Questi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Q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15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question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left triangle to return to the game board slide.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1</a:t>
            </a:r>
          </a:p>
        </p:txBody>
      </p:sp>
      <p:sp>
        <p:nvSpPr>
          <p:cNvPr id="14" name="Back to game board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2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1 Answ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38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Answer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answer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131960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2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Category 2 divider slide</a:t>
            </a:r>
          </a:p>
        </p:txBody>
      </p:sp>
    </p:spTree>
    <p:extLst>
      <p:ext uri="{BB962C8B-B14F-4D97-AF65-F5344CB8AC3E}">
        <p14:creationId xmlns:p14="http://schemas.microsoft.com/office/powerpoint/2010/main" val="131711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2 Questi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Q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15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question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2</a:t>
            </a:r>
          </a:p>
        </p:txBody>
      </p:sp>
      <p:sp>
        <p:nvSpPr>
          <p:cNvPr id="12" name="Back to game board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39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2 Answer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"/>
          <p:cNvSpPr txBox="1"/>
          <p:nvPr userDrawn="1"/>
        </p:nvSpPr>
        <p:spPr>
          <a:xfrm rot="16200000">
            <a:off x="-2011120" y="1813076"/>
            <a:ext cx="5749803" cy="212365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38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Answer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answer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4" y="5900385"/>
            <a:ext cx="2852388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50375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3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invGray">
          <a:xfrm>
            <a:off x="0" y="3372365"/>
            <a:ext cx="12192000" cy="1874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133588" y="3522944"/>
            <a:ext cx="10828224" cy="1583628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Category 3 divider slide</a:t>
            </a:r>
          </a:p>
        </p:txBody>
      </p:sp>
    </p:spTree>
    <p:extLst>
      <p:ext uri="{BB962C8B-B14F-4D97-AF65-F5344CB8AC3E}">
        <p14:creationId xmlns:p14="http://schemas.microsoft.com/office/powerpoint/2010/main" val="201598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3 Questi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Q"/>
          <p:cNvSpPr txBox="1"/>
          <p:nvPr userDrawn="1"/>
        </p:nvSpPr>
        <p:spPr>
          <a:xfrm rot="16200000">
            <a:off x="-2011120" y="1990047"/>
            <a:ext cx="5749803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/>
            <a:r>
              <a:rPr lang="en-US" sz="11500" dirty="0">
                <a:solidFill>
                  <a:schemeClr val="bg1">
                    <a:lumMod val="85000"/>
                    <a:lumOff val="15000"/>
                  </a:schemeClr>
                </a:solidFill>
                <a:latin typeface="Corbel" panose="020B0503020204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8" name="Question"/>
          <p:cNvSpPr>
            <a:spLocks noGrp="1"/>
          </p:cNvSpPr>
          <p:nvPr>
            <p:ph type="body" sz="quarter" idx="13" hasCustomPrompt="1"/>
          </p:nvPr>
        </p:nvSpPr>
        <p:spPr>
          <a:xfrm>
            <a:off x="1841679" y="1873957"/>
            <a:ext cx="8885530" cy="20018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200" baseline="0"/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Type question here. </a:t>
            </a:r>
          </a:p>
        </p:txBody>
      </p:sp>
      <p:sp>
        <p:nvSpPr>
          <p:cNvPr id="2" name="Rectangle 1"/>
          <p:cNvSpPr/>
          <p:nvPr userDrawn="1"/>
        </p:nvSpPr>
        <p:spPr bwMode="invGray">
          <a:xfrm>
            <a:off x="0" y="5749805"/>
            <a:ext cx="12192000" cy="1108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oints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9425" y="5900384"/>
            <a:ext cx="1897666" cy="781394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4800" baseline="0">
                <a:solidFill>
                  <a:schemeClr val="tx1">
                    <a:alpha val="63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200"/>
            </a:lvl2pPr>
            <a:lvl3pPr marL="0" indent="0">
              <a:spcBef>
                <a:spcPts val="0"/>
              </a:spcBef>
              <a:buNone/>
              <a:defRPr sz="3200"/>
            </a:lvl3pPr>
            <a:lvl4pPr marL="0" indent="0">
              <a:spcBef>
                <a:spcPts val="0"/>
              </a:spcBef>
              <a:buNone/>
              <a:defRPr sz="3200"/>
            </a:lvl4pPr>
            <a:lvl5pPr marL="0" indent="0">
              <a:spcBef>
                <a:spcPts val="0"/>
              </a:spcBef>
              <a:buNone/>
              <a:defRPr sz="3200"/>
            </a:lvl5pPr>
            <a:lvl6pPr marL="0" indent="0">
              <a:spcBef>
                <a:spcPts val="0"/>
              </a:spcBef>
              <a:buNone/>
              <a:defRPr sz="3200"/>
            </a:lvl6pPr>
            <a:lvl7pPr marL="0" indent="0">
              <a:spcBef>
                <a:spcPts val="0"/>
              </a:spcBef>
              <a:buNone/>
              <a:defRPr sz="3200"/>
            </a:lvl7pPr>
            <a:lvl8pPr marL="0" indent="0">
              <a:spcBef>
                <a:spcPts val="0"/>
              </a:spcBef>
              <a:buNone/>
              <a:defRPr sz="3200"/>
            </a:lvl8pPr>
            <a:lvl9pPr marL="0" indent="0">
              <a:spcBef>
                <a:spcPts val="0"/>
              </a:spcBef>
              <a:buNone/>
              <a:defRPr sz="3200"/>
            </a:lvl9pPr>
          </a:lstStyle>
          <a:p>
            <a:pPr lvl="0"/>
            <a:r>
              <a:rPr lang="en-US" dirty="0"/>
              <a:t>Points</a:t>
            </a:r>
          </a:p>
        </p:txBody>
      </p:sp>
      <p:sp>
        <p:nvSpPr>
          <p:cNvPr id="10" name="Back to game board">
            <a:hlinkClick r:id="rId2" action="ppaction://hlinksldjump"/>
          </p:cNvPr>
          <p:cNvSpPr/>
          <p:nvPr userDrawn="1"/>
        </p:nvSpPr>
        <p:spPr bwMode="invGray">
          <a:xfrm rot="16200000">
            <a:off x="169030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Instructions"/>
          <p:cNvSpPr/>
          <p:nvPr userDrawn="1"/>
        </p:nvSpPr>
        <p:spPr>
          <a:xfrm>
            <a:off x="12307833" y="0"/>
            <a:ext cx="1853339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 your questions and answers in the placeholders. You can add the points value at the bottom for reference.</a:t>
            </a:r>
          </a:p>
          <a:p>
            <a:pPr lvl="0">
              <a:spcBef>
                <a:spcPts val="1200"/>
              </a:spcBef>
            </a:pPr>
            <a:r>
              <a:rPr lang="en-US" sz="1600" dirty="0">
                <a:solidFill>
                  <a:srgbClr val="7F7F7F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When you’re in slide show view, click the triangle to return to the game board slide.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3000"/>
                  </a:schemeClr>
                </a:solidFill>
              </a:defRPr>
            </a:lvl1pPr>
          </a:lstStyle>
          <a:p>
            <a:r>
              <a:rPr lang="en-US" dirty="0"/>
              <a:t>Category 3</a:t>
            </a:r>
          </a:p>
        </p:txBody>
      </p:sp>
      <p:sp>
        <p:nvSpPr>
          <p:cNvPr id="12" name="Back to game board">
            <a:hlinkClick r:id="" action="ppaction://hlinkshowjump?jump=nextslide"/>
          </p:cNvPr>
          <p:cNvSpPr/>
          <p:nvPr userDrawn="1"/>
        </p:nvSpPr>
        <p:spPr bwMode="invGray">
          <a:xfrm rot="5400000" flipH="1">
            <a:off x="11220383" y="5941115"/>
            <a:ext cx="795528" cy="685800"/>
          </a:xfrm>
          <a:prstGeom prst="triangle">
            <a:avLst/>
          </a:prstGeom>
          <a:solidFill>
            <a:srgbClr val="FFFFFF">
              <a:alpha val="13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6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3588" y="5900384"/>
            <a:ext cx="7969542" cy="781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588" y="1825625"/>
            <a:ext cx="10220212" cy="4074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1A184-F35B-4AFC-AC27-402630BF31EA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D9D6C-B21A-4AFF-BD71-9CA00C1F4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71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  <p:sldLayoutId id="2147483659" r:id="rId2"/>
    <p:sldLayoutId id="2147483666" r:id="rId3"/>
    <p:sldLayoutId id="2147483668" r:id="rId4"/>
    <p:sldLayoutId id="2147483662" r:id="rId5"/>
    <p:sldLayoutId id="2147483669" r:id="rId6"/>
    <p:sldLayoutId id="2147483670" r:id="rId7"/>
    <p:sldLayoutId id="2147483663" r:id="rId8"/>
    <p:sldLayoutId id="2147483671" r:id="rId9"/>
    <p:sldLayoutId id="2147483672" r:id="rId10"/>
    <p:sldLayoutId id="2147483664" r:id="rId11"/>
    <p:sldLayoutId id="2147483673" r:id="rId12"/>
    <p:sldLayoutId id="2147483674" r:id="rId13"/>
    <p:sldLayoutId id="2147483665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7.xml"/><Relationship Id="rId18" Type="http://schemas.openxmlformats.org/officeDocument/2006/relationships/slide" Target="slide38.xml"/><Relationship Id="rId26" Type="http://schemas.openxmlformats.org/officeDocument/2006/relationships/slide" Target="slide55.xml"/><Relationship Id="rId3" Type="http://schemas.openxmlformats.org/officeDocument/2006/relationships/slide" Target="slide5.xml"/><Relationship Id="rId21" Type="http://schemas.openxmlformats.org/officeDocument/2006/relationships/slide" Target="slide44.xml"/><Relationship Id="rId7" Type="http://schemas.openxmlformats.org/officeDocument/2006/relationships/slide" Target="slide14.xml"/><Relationship Id="rId12" Type="http://schemas.openxmlformats.org/officeDocument/2006/relationships/slide" Target="slide25.xml"/><Relationship Id="rId17" Type="http://schemas.openxmlformats.org/officeDocument/2006/relationships/slide" Target="slide36.xml"/><Relationship Id="rId25" Type="http://schemas.openxmlformats.org/officeDocument/2006/relationships/slide" Target="slide53.xml"/><Relationship Id="rId2" Type="http://schemas.openxmlformats.org/officeDocument/2006/relationships/slide" Target="slide3.xml"/><Relationship Id="rId16" Type="http://schemas.openxmlformats.org/officeDocument/2006/relationships/slide" Target="slide33.xml"/><Relationship Id="rId20" Type="http://schemas.openxmlformats.org/officeDocument/2006/relationships/slide" Target="slide4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slide" Target="slide22.xml"/><Relationship Id="rId24" Type="http://schemas.openxmlformats.org/officeDocument/2006/relationships/slide" Target="slide51.xml"/><Relationship Id="rId5" Type="http://schemas.openxmlformats.org/officeDocument/2006/relationships/slide" Target="slide9.xml"/><Relationship Id="rId15" Type="http://schemas.openxmlformats.org/officeDocument/2006/relationships/slide" Target="slide31.xml"/><Relationship Id="rId23" Type="http://schemas.openxmlformats.org/officeDocument/2006/relationships/slide" Target="slide49.xml"/><Relationship Id="rId10" Type="http://schemas.openxmlformats.org/officeDocument/2006/relationships/slide" Target="slide20.xml"/><Relationship Id="rId19" Type="http://schemas.openxmlformats.org/officeDocument/2006/relationships/slide" Target="slide40.xml"/><Relationship Id="rId4" Type="http://schemas.openxmlformats.org/officeDocument/2006/relationships/slide" Target="slide7.xml"/><Relationship Id="rId9" Type="http://schemas.openxmlformats.org/officeDocument/2006/relationships/slide" Target="slide18.xml"/><Relationship Id="rId14" Type="http://schemas.openxmlformats.org/officeDocument/2006/relationships/slide" Target="slide29.xml"/><Relationship Id="rId22" Type="http://schemas.openxmlformats.org/officeDocument/2006/relationships/slide" Target="slide4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128" name="Text Placeholder 12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hlinkClick r:id="rId2" action="ppaction://hlinksldjump"/>
              </a:rPr>
              <a:t>10</a:t>
            </a:r>
            <a:endParaRPr lang="en-US" dirty="0"/>
          </a:p>
        </p:txBody>
      </p:sp>
      <p:sp>
        <p:nvSpPr>
          <p:cNvPr id="133" name="Text Placeholder 13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hlinkClick r:id="rId3" action="ppaction://hlinksldjump"/>
              </a:rPr>
              <a:t>20</a:t>
            </a:r>
            <a:endParaRPr lang="en-US" dirty="0"/>
          </a:p>
        </p:txBody>
      </p:sp>
      <p:sp>
        <p:nvSpPr>
          <p:cNvPr id="138" name="Text Placeholder 13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>
                <a:hlinkClick r:id="rId4" action="ppaction://hlinksldjump"/>
              </a:rPr>
              <a:t>30</a:t>
            </a:r>
            <a:endParaRPr lang="en-US" dirty="0"/>
          </a:p>
        </p:txBody>
      </p:sp>
      <p:sp>
        <p:nvSpPr>
          <p:cNvPr id="143" name="Text Placeholder 14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>
                <a:hlinkClick r:id="rId5" action="ppaction://hlinksldjump"/>
              </a:rPr>
              <a:t>40</a:t>
            </a:r>
            <a:endParaRPr lang="en-US" dirty="0"/>
          </a:p>
        </p:txBody>
      </p:sp>
      <p:sp>
        <p:nvSpPr>
          <p:cNvPr id="148" name="Text Placeholder 14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>
                <a:hlinkClick r:id="rId6" action="ppaction://hlinksldjump"/>
              </a:rPr>
              <a:t>50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Language</a:t>
            </a:r>
          </a:p>
        </p:txBody>
      </p:sp>
      <p:sp>
        <p:nvSpPr>
          <p:cNvPr id="129" name="Text Placeholder 12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hlinkClick r:id="rId7" action="ppaction://hlinksldjump"/>
              </a:rPr>
              <a:t>10</a:t>
            </a:r>
            <a:endParaRPr lang="en-US" dirty="0"/>
          </a:p>
        </p:txBody>
      </p:sp>
      <p:sp>
        <p:nvSpPr>
          <p:cNvPr id="134" name="Text Placeholder 13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>
                <a:hlinkClick r:id="rId8" action="ppaction://hlinksldjump"/>
              </a:rPr>
              <a:t>20</a:t>
            </a:r>
            <a:endParaRPr lang="en-US" dirty="0"/>
          </a:p>
        </p:txBody>
      </p:sp>
      <p:sp>
        <p:nvSpPr>
          <p:cNvPr id="139" name="Text Placeholder 13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>
                <a:hlinkClick r:id="rId9" action="ppaction://hlinksldjump"/>
              </a:rPr>
              <a:t>30</a:t>
            </a:r>
            <a:endParaRPr lang="en-US" dirty="0"/>
          </a:p>
        </p:txBody>
      </p:sp>
      <p:sp>
        <p:nvSpPr>
          <p:cNvPr id="144" name="Text Placeholder 143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>
                <a:hlinkClick r:id="rId10" action="ppaction://hlinksldjump"/>
              </a:rPr>
              <a:t>40</a:t>
            </a:r>
            <a:endParaRPr lang="en-US" dirty="0"/>
          </a:p>
        </p:txBody>
      </p:sp>
      <p:sp>
        <p:nvSpPr>
          <p:cNvPr id="149" name="Text Placeholder 14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dirty="0">
                <a:hlinkClick r:id="rId11" action="ppaction://hlinksldjump"/>
              </a:rPr>
              <a:t>50</a:t>
            </a:r>
            <a:endParaRPr lang="en-US" dirty="0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130" name="Text Placeholder 12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hlinkClick r:id="rId12" action="ppaction://hlinksldjump"/>
              </a:rPr>
              <a:t>10</a:t>
            </a:r>
            <a:endParaRPr lang="en-US" dirty="0"/>
          </a:p>
        </p:txBody>
      </p:sp>
      <p:sp>
        <p:nvSpPr>
          <p:cNvPr id="135" name="Text Placeholder 13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>
                <a:hlinkClick r:id="rId13" action="ppaction://hlinksldjump"/>
              </a:rPr>
              <a:t>20</a:t>
            </a:r>
            <a:endParaRPr lang="en-US" dirty="0"/>
          </a:p>
        </p:txBody>
      </p:sp>
      <p:sp>
        <p:nvSpPr>
          <p:cNvPr id="140" name="Text Placeholder 13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>
                <a:hlinkClick r:id="rId14" action="ppaction://hlinksldjump"/>
              </a:rPr>
              <a:t>30</a:t>
            </a:r>
            <a:endParaRPr lang="en-US" dirty="0"/>
          </a:p>
        </p:txBody>
      </p:sp>
      <p:sp>
        <p:nvSpPr>
          <p:cNvPr id="145" name="Text Placeholder 144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>
                <a:hlinkClick r:id="rId15" action="ppaction://hlinksldjump"/>
              </a:rPr>
              <a:t>40</a:t>
            </a:r>
            <a:endParaRPr lang="en-US" dirty="0"/>
          </a:p>
        </p:txBody>
      </p:sp>
      <p:sp>
        <p:nvSpPr>
          <p:cNvPr id="150" name="Text Placeholder 149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dirty="0">
                <a:hlinkClick r:id="rId16" action="ppaction://hlinksldjump"/>
              </a:rPr>
              <a:t>50</a:t>
            </a:r>
            <a:endParaRPr lang="en-US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Language Mechanics</a:t>
            </a:r>
          </a:p>
        </p:txBody>
      </p:sp>
      <p:sp>
        <p:nvSpPr>
          <p:cNvPr id="131" name="Text Placeholder 13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>
                <a:hlinkClick r:id="rId17" action="ppaction://hlinksldjump"/>
              </a:rPr>
              <a:t>10</a:t>
            </a:r>
            <a:endParaRPr lang="en-US" dirty="0"/>
          </a:p>
        </p:txBody>
      </p:sp>
      <p:sp>
        <p:nvSpPr>
          <p:cNvPr id="136" name="Text Placeholder 13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>
                <a:hlinkClick r:id="rId18" action="ppaction://hlinksldjump"/>
              </a:rPr>
              <a:t>20</a:t>
            </a:r>
            <a:endParaRPr lang="en-US" dirty="0"/>
          </a:p>
        </p:txBody>
      </p:sp>
      <p:sp>
        <p:nvSpPr>
          <p:cNvPr id="141" name="Text Placeholder 14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>
                <a:hlinkClick r:id="rId19" action="ppaction://hlinksldjump"/>
              </a:rPr>
              <a:t>30</a:t>
            </a:r>
            <a:endParaRPr lang="en-US" dirty="0"/>
          </a:p>
        </p:txBody>
      </p:sp>
      <p:sp>
        <p:nvSpPr>
          <p:cNvPr id="146" name="Text Placeholder 14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>
                <a:hlinkClick r:id="rId20" action="ppaction://hlinksldjump"/>
              </a:rPr>
              <a:t>40</a:t>
            </a:r>
            <a:endParaRPr lang="en-US" dirty="0"/>
          </a:p>
        </p:txBody>
      </p:sp>
      <p:sp>
        <p:nvSpPr>
          <p:cNvPr id="151" name="Text Placeholder 15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hlinkClick r:id="rId21" action="ppaction://hlinksldjump"/>
              </a:rPr>
              <a:t>50</a:t>
            </a:r>
            <a:endParaRPr lang="en-US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Spelling</a:t>
            </a:r>
          </a:p>
        </p:txBody>
      </p:sp>
      <p:sp>
        <p:nvSpPr>
          <p:cNvPr id="132" name="Text Placeholder 13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hlinkClick r:id="rId22" action="ppaction://hlinksldjump"/>
              </a:rPr>
              <a:t>10</a:t>
            </a:r>
            <a:endParaRPr lang="en-US" dirty="0"/>
          </a:p>
        </p:txBody>
      </p:sp>
      <p:sp>
        <p:nvSpPr>
          <p:cNvPr id="137" name="Text Placeholder 13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>
                <a:hlinkClick r:id="rId23" action="ppaction://hlinksldjump"/>
              </a:rPr>
              <a:t>20</a:t>
            </a:r>
            <a:endParaRPr lang="en-US" dirty="0"/>
          </a:p>
        </p:txBody>
      </p:sp>
      <p:sp>
        <p:nvSpPr>
          <p:cNvPr id="142" name="Text Placeholder 14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>
                <a:hlinkClick r:id="rId24" action="ppaction://hlinksldjump"/>
              </a:rPr>
              <a:t>30</a:t>
            </a:r>
            <a:endParaRPr lang="en-US" dirty="0"/>
          </a:p>
        </p:txBody>
      </p:sp>
      <p:sp>
        <p:nvSpPr>
          <p:cNvPr id="147" name="Text Placeholder 14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>
                <a:hlinkClick r:id="rId25" action="ppaction://hlinksldjump"/>
              </a:rPr>
              <a:t>40</a:t>
            </a:r>
            <a:endParaRPr lang="en-US" dirty="0"/>
          </a:p>
        </p:txBody>
      </p:sp>
      <p:sp>
        <p:nvSpPr>
          <p:cNvPr id="152" name="Text Placeholder 15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>
                <a:hlinkClick r:id="rId26" action="ppaction://hlinksldjump"/>
              </a:rPr>
              <a:t>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6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Resolution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289134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9809994" cy="2001892"/>
          </a:xfrm>
        </p:spPr>
        <p:txBody>
          <a:bodyPr/>
          <a:lstStyle/>
          <a:p>
            <a:r>
              <a:rPr lang="en-US" dirty="0"/>
              <a:t>Although Cynthia thinks the lecture will be </a:t>
            </a:r>
            <a:r>
              <a:rPr lang="en-US" u="sng" dirty="0"/>
              <a:t>superfluous</a:t>
            </a:r>
            <a:r>
              <a:rPr lang="en-US" dirty="0"/>
              <a:t>, her mother believes it will help prepare her for the future.</a:t>
            </a:r>
          </a:p>
          <a:p>
            <a:endParaRPr lang="en-US" dirty="0"/>
          </a:p>
          <a:p>
            <a:r>
              <a:rPr lang="en-US" dirty="0"/>
              <a:t>What does “superfluous” mean?</a:t>
            </a:r>
          </a:p>
          <a:p>
            <a:endParaRPr lang="en-US" dirty="0"/>
          </a:p>
          <a:p>
            <a:r>
              <a:rPr lang="en-US" dirty="0"/>
              <a:t>A.  Difficult</a:t>
            </a:r>
            <a:br>
              <a:rPr lang="en-US" dirty="0"/>
            </a:br>
            <a:r>
              <a:rPr lang="en-US" dirty="0"/>
              <a:t>B.  Unnecessary    </a:t>
            </a:r>
            <a:br>
              <a:rPr lang="en-US" dirty="0"/>
            </a:br>
            <a:r>
              <a:rPr lang="en-US" dirty="0"/>
              <a:t>C.  Interesting</a:t>
            </a:r>
            <a:br>
              <a:rPr lang="en-US" dirty="0"/>
            </a:br>
            <a:r>
              <a:rPr lang="en-US" dirty="0"/>
              <a:t>D.  Beneficial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409080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Unnecessary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163202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 questions follow</a:t>
            </a:r>
          </a:p>
        </p:txBody>
      </p:sp>
    </p:spTree>
    <p:extLst>
      <p:ext uri="{BB962C8B-B14F-4D97-AF65-F5344CB8AC3E}">
        <p14:creationId xmlns:p14="http://schemas.microsoft.com/office/powerpoint/2010/main" val="3782962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Falling out of the tree and got hurt leg.</a:t>
            </a:r>
          </a:p>
          <a:p>
            <a:endParaRPr lang="en-US" dirty="0"/>
          </a:p>
          <a:p>
            <a:r>
              <a:rPr lang="en-US" dirty="0"/>
              <a:t>Choose the best way to write this sentence.</a:t>
            </a:r>
          </a:p>
          <a:p>
            <a:r>
              <a:rPr lang="en-US" dirty="0"/>
              <a:t>A.  Us fell out of the tree and got hurt.</a:t>
            </a:r>
            <a:br>
              <a:rPr lang="en-US" dirty="0"/>
            </a:br>
            <a:r>
              <a:rPr lang="en-US" dirty="0"/>
              <a:t>B.  Henry fell out of the tree and hurt his leg.</a:t>
            </a:r>
            <a:br>
              <a:rPr lang="en-US" dirty="0"/>
            </a:br>
            <a:r>
              <a:rPr lang="en-US" dirty="0"/>
              <a:t>C.  Henry fell out of the tree and hurts his leg.  </a:t>
            </a:r>
            <a:br>
              <a:rPr lang="en-US" dirty="0"/>
            </a:br>
            <a:r>
              <a:rPr lang="en-US" dirty="0"/>
              <a:t>D.  Best as is.  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4035999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Henry fell out of the tree and hurt his leg.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200337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They asked the new math teacher, _______ is teaching in room 202.  </a:t>
            </a:r>
          </a:p>
          <a:p>
            <a:endParaRPr lang="en-US" dirty="0"/>
          </a:p>
          <a:p>
            <a:r>
              <a:rPr lang="en-US" dirty="0"/>
              <a:t>A.  that</a:t>
            </a:r>
            <a:br>
              <a:rPr lang="en-US" dirty="0"/>
            </a:br>
            <a:r>
              <a:rPr lang="en-US" dirty="0"/>
              <a:t>B.  who</a:t>
            </a:r>
            <a:br>
              <a:rPr lang="en-US" dirty="0"/>
            </a:br>
            <a:r>
              <a:rPr lang="en-US" dirty="0"/>
              <a:t>C.  whom</a:t>
            </a:r>
            <a:br>
              <a:rPr lang="en-US" dirty="0"/>
            </a:br>
            <a:r>
              <a:rPr lang="en-US" dirty="0"/>
              <a:t>D.  which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72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who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25727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Since 1919, women in the United States _____ the right to vote in the Presidential election every four years.</a:t>
            </a:r>
          </a:p>
          <a:p>
            <a:endParaRPr lang="en-US" dirty="0"/>
          </a:p>
          <a:p>
            <a:r>
              <a:rPr lang="en-US" dirty="0"/>
              <a:t>A.  will have</a:t>
            </a:r>
            <a:br>
              <a:rPr lang="en-US" dirty="0"/>
            </a:br>
            <a:r>
              <a:rPr lang="en-US" dirty="0"/>
              <a:t>B.  have had</a:t>
            </a:r>
            <a:br>
              <a:rPr lang="en-US" dirty="0"/>
            </a:br>
            <a:r>
              <a:rPr lang="en-US" dirty="0"/>
              <a:t>C.  have</a:t>
            </a:r>
            <a:br>
              <a:rPr lang="en-US" dirty="0"/>
            </a:br>
            <a:r>
              <a:rPr lang="en-US" dirty="0"/>
              <a:t>D.  had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1252653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have had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103114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 questions follow</a:t>
            </a:r>
          </a:p>
        </p:txBody>
      </p:sp>
    </p:spTree>
    <p:extLst>
      <p:ext uri="{BB962C8B-B14F-4D97-AF65-F5344CB8AC3E}">
        <p14:creationId xmlns:p14="http://schemas.microsoft.com/office/powerpoint/2010/main" val="386030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is correct?</a:t>
            </a:r>
          </a:p>
          <a:p>
            <a:endParaRPr lang="en-US" dirty="0"/>
          </a:p>
          <a:p>
            <a:r>
              <a:rPr lang="en-US" dirty="0"/>
              <a:t>A.  All of the students at our school also attends tutoring sessions.  </a:t>
            </a:r>
            <a:br>
              <a:rPr lang="en-US" dirty="0"/>
            </a:br>
            <a:r>
              <a:rPr lang="en-US" dirty="0"/>
              <a:t>B.  The boys in gym class is coached by Mr. Winn.</a:t>
            </a:r>
            <a:br>
              <a:rPr lang="en-US" dirty="0"/>
            </a:br>
            <a:r>
              <a:rPr lang="en-US" dirty="0"/>
              <a:t>C.  Everyone was happy when Mr. Kelly started teaching math.</a:t>
            </a:r>
            <a:br>
              <a:rPr lang="en-US" dirty="0"/>
            </a:br>
            <a:r>
              <a:rPr lang="en-US" dirty="0"/>
              <a:t>D.  Other teachers was glad to meet Mr. Kelly as well.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701383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C.  Everyone was happy when Mr. Kelly started teaching math.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266128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41679" y="1873956"/>
            <a:ext cx="9560612" cy="2240843"/>
          </a:xfrm>
        </p:spPr>
        <p:txBody>
          <a:bodyPr/>
          <a:lstStyle/>
          <a:p>
            <a:r>
              <a:rPr lang="en-US" dirty="0"/>
              <a:t>Which would make the BEST topic sentence for an essay on baseball?</a:t>
            </a:r>
          </a:p>
          <a:p>
            <a:endParaRPr lang="en-US" dirty="0"/>
          </a:p>
          <a:p>
            <a:r>
              <a:rPr lang="en-US" dirty="0"/>
              <a:t>A. Baseball is a game played between two teams, who take turns batting and fielding.</a:t>
            </a:r>
            <a:br>
              <a:rPr lang="en-US" dirty="0"/>
            </a:br>
            <a:r>
              <a:rPr lang="en-US" dirty="0"/>
              <a:t>B.  Before going out for the team, there are other issues to discuss.</a:t>
            </a:r>
            <a:br>
              <a:rPr lang="en-US" dirty="0"/>
            </a:br>
            <a:r>
              <a:rPr lang="en-US" dirty="0"/>
              <a:t>C.  Baseball players then go on to have opportunities in many different fields.   </a:t>
            </a:r>
            <a:br>
              <a:rPr lang="en-US" dirty="0"/>
            </a:br>
            <a:r>
              <a:rPr lang="en-US" dirty="0"/>
              <a:t>D.  Because it is fun, people like to play.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2970436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Baseball is a game played between two teams, who take turns batting and fielding.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2</a:t>
            </a:r>
          </a:p>
        </p:txBody>
      </p:sp>
    </p:spTree>
    <p:extLst>
      <p:ext uri="{BB962C8B-B14F-4D97-AF65-F5344CB8AC3E}">
        <p14:creationId xmlns:p14="http://schemas.microsoft.com/office/powerpoint/2010/main" val="416000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Category 3 questions follow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036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new faucet is _______________ to filter water at a quicker pace.  </a:t>
            </a:r>
          </a:p>
          <a:p>
            <a:endParaRPr lang="en-US" dirty="0"/>
          </a:p>
          <a:p>
            <a:r>
              <a:rPr lang="en-US" dirty="0"/>
              <a:t>A.  created</a:t>
            </a:r>
            <a:br>
              <a:rPr lang="en-US" dirty="0"/>
            </a:br>
            <a:r>
              <a:rPr lang="en-US" dirty="0"/>
              <a:t>B.  designed</a:t>
            </a:r>
            <a:br>
              <a:rPr lang="en-US" dirty="0"/>
            </a:br>
            <a:r>
              <a:rPr lang="en-US" dirty="0"/>
              <a:t>C.  accomplished</a:t>
            </a:r>
            <a:br>
              <a:rPr lang="en-US" dirty="0"/>
            </a:br>
            <a:r>
              <a:rPr lang="en-US" dirty="0"/>
              <a:t>D.  included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36482090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designed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292369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teacher will __________ whether or not Tom receives a detention.</a:t>
            </a:r>
          </a:p>
          <a:p>
            <a:endParaRPr lang="en-US" dirty="0"/>
          </a:p>
          <a:p>
            <a:r>
              <a:rPr lang="en-US" dirty="0"/>
              <a:t>A.  expect</a:t>
            </a:r>
            <a:br>
              <a:rPr lang="en-US" dirty="0"/>
            </a:br>
            <a:r>
              <a:rPr lang="en-US" dirty="0"/>
              <a:t>B.  allow</a:t>
            </a:r>
            <a:br>
              <a:rPr lang="en-US" dirty="0"/>
            </a:br>
            <a:r>
              <a:rPr lang="en-US" dirty="0"/>
              <a:t>C.  individualize  </a:t>
            </a:r>
            <a:br>
              <a:rPr lang="en-US" dirty="0"/>
            </a:br>
            <a:r>
              <a:rPr lang="en-US" dirty="0"/>
              <a:t>D.  determine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512111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determine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140239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means the same?</a:t>
            </a:r>
          </a:p>
          <a:p>
            <a:endParaRPr lang="en-US" dirty="0"/>
          </a:p>
          <a:p>
            <a:r>
              <a:rPr lang="en-US" dirty="0"/>
              <a:t>very </a:t>
            </a:r>
            <a:r>
              <a:rPr lang="en-US" u="sng" dirty="0"/>
              <a:t>affluent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A.  prosperous  </a:t>
            </a:r>
            <a:br>
              <a:rPr lang="en-US" dirty="0"/>
            </a:br>
            <a:r>
              <a:rPr lang="en-US" dirty="0"/>
              <a:t>B.  intellectual  </a:t>
            </a:r>
            <a:br>
              <a:rPr lang="en-US" dirty="0"/>
            </a:br>
            <a:r>
              <a:rPr lang="en-US" dirty="0"/>
              <a:t>C.  representative </a:t>
            </a:r>
            <a:br>
              <a:rPr lang="en-US" dirty="0"/>
            </a:br>
            <a:r>
              <a:rPr lang="en-US" dirty="0"/>
              <a:t>D.  irresponsible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341784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of these represents an opinion?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Birchwood School was built in 1965.</a:t>
            </a:r>
            <a:br>
              <a:rPr lang="en-US" dirty="0"/>
            </a:br>
            <a:r>
              <a:rPr lang="en-US" dirty="0"/>
              <a:t>B.  It took 2500 bricks to build the school.</a:t>
            </a:r>
            <a:br>
              <a:rPr lang="en-US" dirty="0"/>
            </a:br>
            <a:r>
              <a:rPr lang="en-US" dirty="0"/>
              <a:t>C.  The neighborhood children call it the “Elementary School”.</a:t>
            </a:r>
          </a:p>
          <a:p>
            <a:r>
              <a:rPr lang="en-US" dirty="0"/>
              <a:t>D.  Anyone would want to go to this school.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35516359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 prosperous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426601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word BEST completes both sentences?</a:t>
            </a:r>
          </a:p>
          <a:p>
            <a:endParaRPr lang="en-US" dirty="0"/>
          </a:p>
          <a:p>
            <a:r>
              <a:rPr lang="en-US" dirty="0"/>
              <a:t>Jeff feels quite ________________.</a:t>
            </a:r>
          </a:p>
          <a:p>
            <a:endParaRPr lang="en-US" dirty="0"/>
          </a:p>
          <a:p>
            <a:r>
              <a:rPr lang="en-US" dirty="0"/>
              <a:t>What is the _____________ of that file?</a:t>
            </a:r>
          </a:p>
          <a:p>
            <a:endParaRPr lang="en-US" dirty="0"/>
          </a:p>
          <a:p>
            <a:r>
              <a:rPr lang="en-US" dirty="0"/>
              <a:t>A.  reprehensible  </a:t>
            </a:r>
            <a:br>
              <a:rPr lang="en-US" dirty="0"/>
            </a:br>
            <a:r>
              <a:rPr lang="en-US" dirty="0"/>
              <a:t>B.  scope</a:t>
            </a:r>
            <a:br>
              <a:rPr lang="en-US" dirty="0"/>
            </a:br>
            <a:r>
              <a:rPr lang="en-US" dirty="0"/>
              <a:t>C.  content</a:t>
            </a:r>
            <a:br>
              <a:rPr lang="en-US" dirty="0"/>
            </a:br>
            <a:r>
              <a:rPr lang="en-US" dirty="0"/>
              <a:t>D.  dimension  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27724056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C.  content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42265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Emma had a _______ of canned goods, so she gave some to the poor.  </a:t>
            </a:r>
          </a:p>
          <a:p>
            <a:endParaRPr lang="en-US" dirty="0"/>
          </a:p>
          <a:p>
            <a:r>
              <a:rPr lang="en-US" dirty="0"/>
              <a:t>A.  surplus </a:t>
            </a:r>
            <a:br>
              <a:rPr lang="en-US" dirty="0"/>
            </a:br>
            <a:r>
              <a:rPr lang="en-US" dirty="0"/>
              <a:t>B.  scarcity</a:t>
            </a:r>
            <a:br>
              <a:rPr lang="en-US" dirty="0"/>
            </a:br>
            <a:r>
              <a:rPr lang="en-US" dirty="0"/>
              <a:t>C.  meticulous</a:t>
            </a:r>
            <a:br>
              <a:rPr lang="en-US" dirty="0"/>
            </a:br>
            <a:r>
              <a:rPr lang="en-US" dirty="0"/>
              <a:t>D.  assembly  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4372086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 surplus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3</a:t>
            </a:r>
          </a:p>
        </p:txBody>
      </p:sp>
    </p:spTree>
    <p:extLst>
      <p:ext uri="{BB962C8B-B14F-4D97-AF65-F5344CB8AC3E}">
        <p14:creationId xmlns:p14="http://schemas.microsoft.com/office/powerpoint/2010/main" val="212346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Category 4 questions follow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79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Choose the correct punctuation.</a:t>
            </a:r>
          </a:p>
          <a:p>
            <a:endParaRPr lang="en-US" dirty="0"/>
          </a:p>
          <a:p>
            <a:r>
              <a:rPr lang="en-US" dirty="0"/>
              <a:t>Sarah the singer is performing this weekend.</a:t>
            </a:r>
          </a:p>
          <a:p>
            <a:endParaRPr lang="en-US" dirty="0"/>
          </a:p>
          <a:p>
            <a:r>
              <a:rPr lang="en-US" dirty="0"/>
              <a:t>A.  Sarah the singer,</a:t>
            </a:r>
            <a:br>
              <a:rPr lang="en-US" dirty="0"/>
            </a:br>
            <a:r>
              <a:rPr lang="en-US" dirty="0"/>
              <a:t>B.  Sarah, the singer,</a:t>
            </a:r>
            <a:br>
              <a:rPr lang="en-US" dirty="0"/>
            </a:br>
            <a:r>
              <a:rPr lang="en-US" dirty="0"/>
              <a:t>C.  Sarah; the singer,</a:t>
            </a:r>
            <a:br>
              <a:rPr lang="en-US" dirty="0"/>
            </a:br>
            <a:r>
              <a:rPr lang="en-US" dirty="0"/>
              <a:t>D.  Correct as it is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24669180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Sarah, the singer,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254065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Choose the correct punctuation.</a:t>
            </a:r>
          </a:p>
          <a:p>
            <a:endParaRPr lang="en-US" dirty="0"/>
          </a:p>
          <a:p>
            <a:r>
              <a:rPr lang="en-US" dirty="0"/>
              <a:t>Because the toy is </a:t>
            </a:r>
            <a:r>
              <a:rPr lang="en-US" u="sng" dirty="0"/>
              <a:t>broken, put</a:t>
            </a:r>
            <a:r>
              <a:rPr lang="en-US" dirty="0"/>
              <a:t> it away for now.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broken; put</a:t>
            </a:r>
            <a:br>
              <a:rPr lang="en-US" dirty="0"/>
            </a:br>
            <a:r>
              <a:rPr lang="en-US" dirty="0"/>
              <a:t>B.  broken.  Put</a:t>
            </a:r>
            <a:br>
              <a:rPr lang="en-US" dirty="0"/>
            </a:br>
            <a:r>
              <a:rPr lang="en-US" dirty="0"/>
              <a:t>C.  broken put</a:t>
            </a:r>
            <a:br>
              <a:rPr lang="en-US" dirty="0"/>
            </a:br>
            <a:r>
              <a:rPr lang="en-US" dirty="0"/>
              <a:t>D.  Correct as is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30773137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Correct as is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328369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Anyone would want to go to this school.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232917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Choose the correct capitalization.  </a:t>
            </a:r>
          </a:p>
          <a:p>
            <a:endParaRPr lang="en-US" dirty="0"/>
          </a:p>
          <a:p>
            <a:r>
              <a:rPr lang="en-US" dirty="0"/>
              <a:t>A.  I went to see the movie, </a:t>
            </a:r>
            <a:r>
              <a:rPr lang="en-US" i="1" dirty="0"/>
              <a:t>gone with the wind.</a:t>
            </a:r>
            <a:br>
              <a:rPr lang="en-US" i="1" dirty="0"/>
            </a:br>
            <a:r>
              <a:rPr lang="en-US" dirty="0"/>
              <a:t>B.  I read the book, </a:t>
            </a:r>
            <a:r>
              <a:rPr lang="en-US" i="1" dirty="0"/>
              <a:t>the diary of Anne Frank.</a:t>
            </a:r>
            <a:br>
              <a:rPr lang="en-US" i="1" dirty="0"/>
            </a:br>
            <a:r>
              <a:rPr lang="en-US" dirty="0"/>
              <a:t>C.  I wrote an article about </a:t>
            </a:r>
            <a:r>
              <a:rPr lang="en-US" i="1" dirty="0"/>
              <a:t>Baseball and Basketball.</a:t>
            </a:r>
            <a:br>
              <a:rPr lang="en-US" i="1" dirty="0"/>
            </a:br>
            <a:r>
              <a:rPr lang="en-US" dirty="0"/>
              <a:t>D.  I read the play, </a:t>
            </a:r>
            <a:r>
              <a:rPr lang="en-US" i="1" dirty="0"/>
              <a:t>Our Town</a:t>
            </a:r>
            <a:r>
              <a:rPr lang="en-US" dirty="0"/>
              <a:t>, in school last year.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42462331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I read the play, </a:t>
            </a:r>
            <a:r>
              <a:rPr lang="en-US" i="1" dirty="0"/>
              <a:t>Our Town</a:t>
            </a:r>
            <a:r>
              <a:rPr lang="en-US" dirty="0"/>
              <a:t>, in school last year.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766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 walked to the </a:t>
            </a:r>
            <a:r>
              <a:rPr lang="en-US" u="sng" dirty="0"/>
              <a:t>mall, I </a:t>
            </a:r>
            <a:r>
              <a:rPr lang="en-US" dirty="0"/>
              <a:t>bought a pair of pants.  </a:t>
            </a:r>
          </a:p>
          <a:p>
            <a:endParaRPr lang="en-US" dirty="0"/>
          </a:p>
          <a:p>
            <a:r>
              <a:rPr lang="en-US" dirty="0"/>
              <a:t>A.  mall; I</a:t>
            </a:r>
            <a:br>
              <a:rPr lang="en-US" dirty="0"/>
            </a:br>
            <a:r>
              <a:rPr lang="en-US" dirty="0"/>
              <a:t>B.  mall I</a:t>
            </a:r>
            <a:br>
              <a:rPr lang="en-US" dirty="0"/>
            </a:br>
            <a:r>
              <a:rPr lang="en-US" dirty="0"/>
              <a:t>C.  mall—I</a:t>
            </a:r>
            <a:br>
              <a:rPr lang="en-US" dirty="0"/>
            </a:br>
            <a:r>
              <a:rPr lang="en-US" dirty="0"/>
              <a:t>D.  Correct as is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11624074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 mall; I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324461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teacher’s room</a:t>
            </a:r>
            <a:r>
              <a:rPr lang="en-US" dirty="0"/>
              <a:t> was designed as a place for them to relax.</a:t>
            </a:r>
          </a:p>
          <a:p>
            <a:endParaRPr lang="en-US" dirty="0"/>
          </a:p>
          <a:p>
            <a:r>
              <a:rPr lang="en-US" dirty="0"/>
              <a:t>A. teachers’ room</a:t>
            </a:r>
            <a:br>
              <a:rPr lang="en-US" dirty="0"/>
            </a:br>
            <a:r>
              <a:rPr lang="en-US" dirty="0"/>
              <a:t>B. teachers room</a:t>
            </a:r>
            <a:br>
              <a:rPr lang="en-US" dirty="0"/>
            </a:br>
            <a:r>
              <a:rPr lang="en-US" dirty="0"/>
              <a:t>C. teacher  room</a:t>
            </a:r>
            <a:br>
              <a:rPr lang="en-US" dirty="0"/>
            </a:br>
            <a:r>
              <a:rPr lang="en-US" dirty="0"/>
              <a:t>D. Correct as is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28065628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teachers’ room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4</a:t>
            </a:r>
          </a:p>
        </p:txBody>
      </p:sp>
    </p:spTree>
    <p:extLst>
      <p:ext uri="{BB962C8B-B14F-4D97-AF65-F5344CB8AC3E}">
        <p14:creationId xmlns:p14="http://schemas.microsoft.com/office/powerpoint/2010/main" val="46692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Category 5 questions follow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259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word is spelled correctly and best fits the sentence?</a:t>
            </a:r>
          </a:p>
          <a:p>
            <a:endParaRPr lang="en-US" dirty="0"/>
          </a:p>
          <a:p>
            <a:r>
              <a:rPr lang="en-US" dirty="0"/>
              <a:t>The grocers will ____________ the vegetables to the customers next week.</a:t>
            </a:r>
          </a:p>
          <a:p>
            <a:endParaRPr lang="en-US" dirty="0"/>
          </a:p>
          <a:p>
            <a:r>
              <a:rPr lang="en-US" dirty="0"/>
              <a:t>A.  distribution </a:t>
            </a:r>
            <a:br>
              <a:rPr lang="en-US" dirty="0"/>
            </a:br>
            <a:r>
              <a:rPr lang="en-US" dirty="0"/>
              <a:t>B.  </a:t>
            </a:r>
            <a:r>
              <a:rPr lang="en-US" dirty="0" err="1"/>
              <a:t>destribute</a:t>
            </a:r>
            <a:br>
              <a:rPr lang="en-US" dirty="0"/>
            </a:br>
            <a:r>
              <a:rPr lang="en-US" dirty="0"/>
              <a:t>C.  </a:t>
            </a:r>
            <a:r>
              <a:rPr lang="en-US" dirty="0" err="1"/>
              <a:t>destribution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D.  distribute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4607006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distribute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10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31189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 were overwhelmed by the _____________ of the project.</a:t>
            </a:r>
          </a:p>
          <a:p>
            <a:endParaRPr lang="en-US" dirty="0"/>
          </a:p>
          <a:p>
            <a:r>
              <a:rPr lang="en-US" dirty="0"/>
              <a:t>A.  </a:t>
            </a:r>
            <a:r>
              <a:rPr lang="en-US" dirty="0" err="1"/>
              <a:t>inormity</a:t>
            </a:r>
            <a:br>
              <a:rPr lang="en-US" dirty="0"/>
            </a:br>
            <a:r>
              <a:rPr lang="en-US" dirty="0"/>
              <a:t>B.  </a:t>
            </a:r>
            <a:r>
              <a:rPr lang="en-US" dirty="0" err="1"/>
              <a:t>enormety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C.  enormity  </a:t>
            </a:r>
            <a:br>
              <a:rPr lang="en-US" dirty="0"/>
            </a:br>
            <a:r>
              <a:rPr lang="en-US" dirty="0"/>
              <a:t>D.  </a:t>
            </a:r>
            <a:r>
              <a:rPr lang="en-US" dirty="0" err="1"/>
              <a:t>enormetey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1382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41679" y="1873957"/>
            <a:ext cx="10031666" cy="2001892"/>
          </a:xfrm>
        </p:spPr>
        <p:txBody>
          <a:bodyPr/>
          <a:lstStyle/>
          <a:p>
            <a:r>
              <a:rPr lang="en-US" dirty="0"/>
              <a:t>Which of these BEST summarizes the major subjects taught in elementary school?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Gym is a big part of any elementary school.</a:t>
            </a:r>
            <a:br>
              <a:rPr lang="en-US" dirty="0"/>
            </a:br>
            <a:r>
              <a:rPr lang="en-US" dirty="0"/>
              <a:t>B.  Math, science, history, language arts, and gym are  the primary subjects taught in elementary school.</a:t>
            </a:r>
          </a:p>
          <a:p>
            <a:r>
              <a:rPr lang="en-US" dirty="0"/>
              <a:t>C.  Although math and science are taught in elementary school, language arts is not.</a:t>
            </a:r>
            <a:br>
              <a:rPr lang="en-US" dirty="0"/>
            </a:br>
            <a:r>
              <a:rPr lang="en-US" dirty="0"/>
              <a:t>D.  Elementary school has a variety of subject areas. 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75839859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C.  enormity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38546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one is NOT spelled correctly?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</a:t>
            </a:r>
            <a:r>
              <a:rPr lang="en-US" u="sng" dirty="0"/>
              <a:t>sectional</a:t>
            </a:r>
            <a:r>
              <a:rPr lang="en-US" dirty="0"/>
              <a:t> couch</a:t>
            </a:r>
            <a:br>
              <a:rPr lang="en-US" dirty="0"/>
            </a:br>
            <a:r>
              <a:rPr lang="en-US" dirty="0"/>
              <a:t>B.  </a:t>
            </a:r>
            <a:r>
              <a:rPr lang="en-US" u="sng" dirty="0"/>
              <a:t>ferocious</a:t>
            </a:r>
            <a:r>
              <a:rPr lang="en-US" dirty="0"/>
              <a:t> animal</a:t>
            </a:r>
            <a:br>
              <a:rPr lang="en-US" dirty="0"/>
            </a:br>
            <a:r>
              <a:rPr lang="en-US" dirty="0"/>
              <a:t>C.  </a:t>
            </a:r>
            <a:r>
              <a:rPr lang="en-US" u="sng" dirty="0" err="1"/>
              <a:t>lavesh</a:t>
            </a:r>
            <a:r>
              <a:rPr lang="en-US" dirty="0"/>
              <a:t> lifestyle</a:t>
            </a:r>
            <a:br>
              <a:rPr lang="en-US" dirty="0"/>
            </a:br>
            <a:r>
              <a:rPr lang="en-US" dirty="0"/>
              <a:t>D.  All correct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18634312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C.  </a:t>
            </a:r>
            <a:r>
              <a:rPr lang="en-US" u="sng" dirty="0" err="1"/>
              <a:t>lavesh</a:t>
            </a:r>
            <a:r>
              <a:rPr lang="en-US" dirty="0"/>
              <a:t> lifestyle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20607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one is NOT spelled correctly?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</a:t>
            </a:r>
            <a:r>
              <a:rPr lang="en-US" u="sng" dirty="0"/>
              <a:t>literate</a:t>
            </a:r>
            <a:r>
              <a:rPr lang="en-US" dirty="0"/>
              <a:t> student</a:t>
            </a:r>
            <a:br>
              <a:rPr lang="en-US" dirty="0"/>
            </a:br>
            <a:r>
              <a:rPr lang="en-US" dirty="0"/>
              <a:t>B.  </a:t>
            </a:r>
            <a:r>
              <a:rPr lang="en-US" u="sng" dirty="0"/>
              <a:t>custom</a:t>
            </a:r>
            <a:r>
              <a:rPr lang="en-US" dirty="0"/>
              <a:t> coordinated</a:t>
            </a:r>
            <a:br>
              <a:rPr lang="en-US" dirty="0"/>
            </a:br>
            <a:r>
              <a:rPr lang="en-US" dirty="0"/>
              <a:t>C.  </a:t>
            </a:r>
            <a:r>
              <a:rPr lang="en-US" u="sng" dirty="0"/>
              <a:t>contemptible</a:t>
            </a:r>
            <a:r>
              <a:rPr lang="en-US" dirty="0"/>
              <a:t> behavior</a:t>
            </a:r>
            <a:br>
              <a:rPr lang="en-US" dirty="0"/>
            </a:br>
            <a:r>
              <a:rPr lang="en-US" dirty="0"/>
              <a:t>D.  All correct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24015231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All correct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44021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Which one is NOT correct?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 </a:t>
            </a:r>
            <a:r>
              <a:rPr lang="en-US" u="sng" dirty="0" err="1"/>
              <a:t>domenant</a:t>
            </a:r>
            <a:r>
              <a:rPr lang="en-US" dirty="0"/>
              <a:t> gene </a:t>
            </a:r>
            <a:br>
              <a:rPr lang="en-US" dirty="0"/>
            </a:br>
            <a:r>
              <a:rPr lang="en-US" dirty="0"/>
              <a:t>B.  </a:t>
            </a:r>
            <a:r>
              <a:rPr lang="en-US" u="sng" dirty="0"/>
              <a:t>deplorable</a:t>
            </a:r>
            <a:r>
              <a:rPr lang="en-US" dirty="0"/>
              <a:t> behavior</a:t>
            </a:r>
            <a:br>
              <a:rPr lang="en-US" dirty="0"/>
            </a:br>
            <a:r>
              <a:rPr lang="en-US" dirty="0"/>
              <a:t>C.  </a:t>
            </a:r>
            <a:r>
              <a:rPr lang="en-US" u="sng" dirty="0"/>
              <a:t>negative</a:t>
            </a:r>
            <a:r>
              <a:rPr lang="en-US" dirty="0"/>
              <a:t> attitude</a:t>
            </a:r>
            <a:br>
              <a:rPr lang="en-US" dirty="0"/>
            </a:br>
            <a:r>
              <a:rPr lang="en-US" dirty="0"/>
              <a:t>D.  All correct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50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9786992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A.  </a:t>
            </a:r>
            <a:r>
              <a:rPr lang="en-US" u="sng" dirty="0" err="1"/>
              <a:t>domenant</a:t>
            </a:r>
            <a:r>
              <a:rPr lang="en-US" dirty="0"/>
              <a:t> gene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50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5</a:t>
            </a:r>
          </a:p>
        </p:txBody>
      </p:sp>
    </p:spTree>
    <p:extLst>
      <p:ext uri="{BB962C8B-B14F-4D97-AF65-F5344CB8AC3E}">
        <p14:creationId xmlns:p14="http://schemas.microsoft.com/office/powerpoint/2010/main" val="380524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B.  Math, science, history, language arts, and gym are  the primary subjects taught in elementary school.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20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290675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“The Life and Times of Anne Frank”</a:t>
            </a:r>
          </a:p>
          <a:p>
            <a:endParaRPr lang="en-US" dirty="0"/>
          </a:p>
          <a:p>
            <a:r>
              <a:rPr lang="en-US" dirty="0"/>
              <a:t>This passage was most likely written in order to – </a:t>
            </a:r>
          </a:p>
          <a:p>
            <a:r>
              <a:rPr lang="en-US" dirty="0"/>
              <a:t>A.  persuade people to visit Holland</a:t>
            </a:r>
            <a:br>
              <a:rPr lang="en-US" dirty="0"/>
            </a:br>
            <a:r>
              <a:rPr lang="en-US" dirty="0"/>
              <a:t>B.  interest people in traveling the world</a:t>
            </a:r>
            <a:br>
              <a:rPr lang="en-US" dirty="0"/>
            </a:br>
            <a:r>
              <a:rPr lang="en-US" dirty="0"/>
              <a:t>C.  entertain people with a made up story</a:t>
            </a:r>
            <a:br>
              <a:rPr lang="en-US" dirty="0"/>
            </a:br>
            <a:r>
              <a:rPr lang="en-US" dirty="0"/>
              <a:t>D.  share information about a real person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121092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D.  share information about a real person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30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17006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ending of a story can be found in the – </a:t>
            </a:r>
          </a:p>
          <a:p>
            <a:r>
              <a:rPr lang="en-US" dirty="0"/>
              <a:t>A. Exposition</a:t>
            </a:r>
            <a:br>
              <a:rPr lang="en-US" dirty="0"/>
            </a:br>
            <a:r>
              <a:rPr lang="en-US" dirty="0"/>
              <a:t>B. Rising Action</a:t>
            </a:r>
            <a:br>
              <a:rPr lang="en-US" dirty="0"/>
            </a:br>
            <a:r>
              <a:rPr lang="en-US" dirty="0"/>
              <a:t>C. Climax</a:t>
            </a:r>
            <a:br>
              <a:rPr lang="en-US" dirty="0"/>
            </a:br>
            <a:r>
              <a:rPr lang="en-US" dirty="0"/>
              <a:t>D. Resolution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40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1</a:t>
            </a:r>
          </a:p>
        </p:txBody>
      </p:sp>
    </p:spTree>
    <p:extLst>
      <p:ext uri="{BB962C8B-B14F-4D97-AF65-F5344CB8AC3E}">
        <p14:creationId xmlns:p14="http://schemas.microsoft.com/office/powerpoint/2010/main" val="10920601"/>
      </p:ext>
    </p:extLst>
  </p:cSld>
  <p:clrMapOvr>
    <a:masterClrMapping/>
  </p:clrMapOvr>
</p:sld>
</file>

<file path=ppt/theme/theme1.xml><?xml version="1.0" encoding="utf-8"?>
<a:theme xmlns:a="http://schemas.openxmlformats.org/drawingml/2006/main" name="Game Board Colorful 16x9">
  <a:themeElements>
    <a:clrScheme name="Game Board Colorful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65656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60000"/>
            <a:lumOff val="40000"/>
          </a:schemeClr>
        </a:solidFill>
        <a:ln>
          <a:solidFill>
            <a:schemeClr val="bg2">
              <a:lumMod val="60000"/>
              <a:lumOff val="40000"/>
            </a:schemeClr>
          </a:solidFill>
        </a:ln>
      </a:spPr>
      <a:bodyPr rtlCol="0" anchor="ctr"/>
      <a:lstStyle>
        <a:defPPr algn="ctr">
          <a:lnSpc>
            <a:spcPct val="90000"/>
          </a:lnSpc>
          <a:defRPr sz="2400" dirty="0" smtClean="0">
            <a:solidFill>
              <a:schemeClr val="bg2">
                <a:lumMod val="5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ameBoardColorful_16x9.potx" id="{98C88DC9-98CC-4C0C-8A35-B3A047044276}" vid="{FD87E919-AD65-4324-B175-BCA884E59E92}"/>
    </a:ext>
  </a:extLst>
</a:theme>
</file>

<file path=ppt/theme/theme2.xml><?xml version="1.0" encoding="utf-8"?>
<a:theme xmlns:a="http://schemas.openxmlformats.org/drawingml/2006/main" name="Office Theme">
  <a:themeElements>
    <a:clrScheme name="Game Board Colorful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65656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ame Board Colorful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65656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63151B4-AA19-4907-9168-9B66268D5F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Quiz show game (multicolor categories, widescreen)</Template>
  <TotalTime>0</TotalTime>
  <Words>782</Words>
  <Application>Microsoft Office PowerPoint</Application>
  <PresentationFormat>Widescreen</PresentationFormat>
  <Paragraphs>239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1" baseType="lpstr">
      <vt:lpstr>Arial</vt:lpstr>
      <vt:lpstr>Calibri</vt:lpstr>
      <vt:lpstr>Calibri Light</vt:lpstr>
      <vt:lpstr>Corbel</vt:lpstr>
      <vt:lpstr>Game Board Colorful 16x9</vt:lpstr>
      <vt:lpstr>PowerPoint Presentation</vt:lpstr>
      <vt:lpstr>Category 1 questions follow</vt:lpstr>
      <vt:lpstr>Category 1</vt:lpstr>
      <vt:lpstr>Category 1</vt:lpstr>
      <vt:lpstr>Category 1</vt:lpstr>
      <vt:lpstr>Category 1</vt:lpstr>
      <vt:lpstr>Category 1</vt:lpstr>
      <vt:lpstr>Category 1</vt:lpstr>
      <vt:lpstr>Category 1</vt:lpstr>
      <vt:lpstr>Category 1</vt:lpstr>
      <vt:lpstr>Category 1</vt:lpstr>
      <vt:lpstr>Category 1</vt:lpstr>
      <vt:lpstr>Category 2 questions follow</vt:lpstr>
      <vt:lpstr>Category 2</vt:lpstr>
      <vt:lpstr>Category 2</vt:lpstr>
      <vt:lpstr>PowerPoint Presentation</vt:lpstr>
      <vt:lpstr>Category 2</vt:lpstr>
      <vt:lpstr>Category 2</vt:lpstr>
      <vt:lpstr>Category 2</vt:lpstr>
      <vt:lpstr>Category 2</vt:lpstr>
      <vt:lpstr>Category 2</vt:lpstr>
      <vt:lpstr>Category 2</vt:lpstr>
      <vt:lpstr>Category 2</vt:lpstr>
      <vt:lpstr>Category 3 questions follow</vt:lpstr>
      <vt:lpstr>Category 3</vt:lpstr>
      <vt:lpstr>Category 3</vt:lpstr>
      <vt:lpstr>Category 3</vt:lpstr>
      <vt:lpstr>Category 3</vt:lpstr>
      <vt:lpstr>Category 3</vt:lpstr>
      <vt:lpstr>Category 3</vt:lpstr>
      <vt:lpstr>Category 3</vt:lpstr>
      <vt:lpstr>Category 3</vt:lpstr>
      <vt:lpstr>Category 3</vt:lpstr>
      <vt:lpstr>Category 3</vt:lpstr>
      <vt:lpstr>Category 4 questions follow</vt:lpstr>
      <vt:lpstr>Category 4</vt:lpstr>
      <vt:lpstr>Category 4</vt:lpstr>
      <vt:lpstr>Category 4</vt:lpstr>
      <vt:lpstr>Category 4</vt:lpstr>
      <vt:lpstr>Category 4</vt:lpstr>
      <vt:lpstr>Category 4</vt:lpstr>
      <vt:lpstr>Category 4</vt:lpstr>
      <vt:lpstr>Category 4</vt:lpstr>
      <vt:lpstr>Category 4</vt:lpstr>
      <vt:lpstr>Category 4</vt:lpstr>
      <vt:lpstr>Category 5 questions follow</vt:lpstr>
      <vt:lpstr>Category 5</vt:lpstr>
      <vt:lpstr>Category 5</vt:lpstr>
      <vt:lpstr>Category 5</vt:lpstr>
      <vt:lpstr>Category 5</vt:lpstr>
      <vt:lpstr>Category 5</vt:lpstr>
      <vt:lpstr>Category 5</vt:lpstr>
      <vt:lpstr>Category 5</vt:lpstr>
      <vt:lpstr>Category 5</vt:lpstr>
      <vt:lpstr>Category 5</vt:lpstr>
      <vt:lpstr>Category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2017-01-18T23:19:14Z</dcterms:created>
  <dcterms:modified xsi:type="dcterms:W3CDTF">2019-01-10T16:18:53Z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TC040012069991</vt:lpwstr>
  </property>
</Properties>
</file>