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handoutMasterIdLst>
    <p:handoutMasterId r:id="rId36"/>
  </p:handoutMasterIdLst>
  <p:sldIdLst>
    <p:sldId id="256" r:id="rId2"/>
    <p:sldId id="274" r:id="rId3"/>
    <p:sldId id="258" r:id="rId4"/>
    <p:sldId id="257" r:id="rId5"/>
    <p:sldId id="259" r:id="rId6"/>
    <p:sldId id="261" r:id="rId7"/>
    <p:sldId id="260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76" r:id="rId23"/>
    <p:sldId id="271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63" r:id="rId32"/>
    <p:sldId id="272" r:id="rId33"/>
    <p:sldId id="273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6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55" autoAdjust="0"/>
  </p:normalViewPr>
  <p:slideViewPr>
    <p:cSldViewPr>
      <p:cViewPr varScale="1">
        <p:scale>
          <a:sx n="62" d="100"/>
          <a:sy n="62" d="100"/>
        </p:scale>
        <p:origin x="960" y="7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-230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4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C634B87-089A-4F49-9648-F3CE044AC3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DB4D73-9D08-47AD-B18B-93ADAC367B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CD12773-6E3F-4B57-9436-8463983AED45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C18B7B-F975-467A-8466-18D05F2489B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754B8-7CA8-46B6-8FBE-110EB96DEB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0A7F876-12D7-459C-8019-EA0797142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85D738-0822-4451-B0D3-9979C3CA76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F27871-7ECF-42A7-886C-96FED98527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866AF65-B4E1-4986-A070-329A18FDCAE5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EB423E2-3EE3-4BF8-820B-70D7819961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D0CB399-D906-4123-88CD-C9B86382D8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483259-BC5B-404A-8A4D-E333DC2A25F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FCF9C9-7D9F-4B88-A2C9-9E06202139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17D1D0-A891-4680-A02E-8AEAE405FE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65FCA05-71AC-4D3B-8205-AA62163D12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BCEC7A2-36CA-4CA2-95AB-E1D66A441D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91E3904-0174-418D-AEF2-6623F13CFC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332C93C-1550-4FF3-B314-158201A9D6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A939079-AC07-4DC5-8E77-BE3A63E486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917A960-A642-440A-865A-E152B6B6E5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E43E887-9711-4A19-BACF-0E93AA9E0B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29991E1-5A15-4635-BF2B-736DFC7F9E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E44ABF7C-6D4C-426F-97A4-4070FEB374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05ADB8A-908B-481D-906D-BFCC5715AF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8FE7321E-E59C-4BFE-A182-7D3E51DA00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017C613-E092-4CC9-B9D0-D9F92EA4A3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0335707-1F0B-4CC6-BEE7-5A4C542B17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AA75031-620F-4EBE-A66C-E7009C10C9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57DA506F-7D4D-48E7-BD1A-AAD85A656CB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589EAED6-9E64-47EA-A76E-69E3F8CFC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EFEE846-801F-4AEF-8389-4797D44BC6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197AC0D-1053-4CD9-8B91-DAB386C439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1DDA034A-45BF-4E73-AB39-48F24921B8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EB63A0D-7F2D-4020-87B2-C7E046D85A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49C8E924-C2A5-42DF-BAA7-ED03AA4B37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9EBA2EF9-4A62-432F-BCBB-B8F2860ADD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14FEB64-4D93-4300-BCFB-1FFD1A70ED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35BFB46-6E3C-4093-BC4A-71A31625F3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FFEF986-9C5D-465E-BE63-E1657EB9CE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40DBAAF-E65A-42B6-B1DC-6B6524FD65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2D29C1A-73F6-40D6-9E13-CD2F72B160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EE5590D-8546-4012-A5D5-494542EDCA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9C4EBF-837A-435B-9F42-56AAC5DEB1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BEEF554-53AB-44C0-B5E1-0D758C274B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DE8636D-292C-41CA-B26E-C551FC6802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80B3CFF-C13C-4E7C-B204-74C12A8B70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27B4EB9-F625-46CC-AA58-533A186B8C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5E3681E-3520-4EB6-9B8C-E66B34DB12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6811BFC3-83AC-4FB5-854C-05E7DA286B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061DED0E-A56B-458F-9AD7-CA5BC046A3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Late Cretaceous = when dinosaurs became extinct</a:t>
            </a: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318A18B7-6C89-420C-93F7-80918CDF9F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A0ADF5-4D35-4A75-BC0E-B8AC9D463A7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E54746E-8443-407E-BAC4-7B93FE3BF0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68A9045-B0A1-42D5-A552-C845885FD1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3254C-2880-4012-B45C-6E789DAD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D7F64-5901-489D-8AE2-4F7C92087E0D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B618C-2190-42FB-BA04-CF43C816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07E29-D01D-422B-B8BB-3BC7955C8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90457-C804-485A-B850-B4ECB868C8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4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DADD8-BC2E-4803-B03E-47F23BFE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70BD6-A5CF-4905-8E94-C80A12A4DE64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A11F9-F08B-451B-B8EB-F81BA4974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F2FF4-1365-41EA-A4BF-253508A1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F2213-E2B9-4584-A339-EA75230B5B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58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9A49E-8C7B-45A0-84DF-263AC4619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CBA96-28D7-45BE-8257-6873E7550FD2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0FEB1-B12E-4EB5-B84B-C1970F95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A1CF7-69C8-4F68-A64C-6281A797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88916-2CC4-4E47-9E81-D6B516E722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65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C7B82-D552-4042-96AD-6C9DCEE0E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7C7F-B67D-40B4-A5F9-C10DDE1BF9E3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D7052-B7FB-450B-9428-B0769CFF9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A4487-08C2-4E7C-917B-9AE0E11F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8550F-5CBA-4158-ADBE-4E234F7E97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72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2B172C-1622-4E35-8CA9-119A8D500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EFEB-3B51-4607-94CE-1658582FA748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AC66A8-BAA3-4BF0-BFC4-53993C07F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F9F8B2-692C-4360-9260-EE84268E7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898C1-63B5-41FD-A687-004A22164B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2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A59F1AA-3E63-495D-8616-60517543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CC9AD-8DC9-47EC-83DE-B3EBC27BF2CB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110DAEA-5408-48BD-BC59-01665510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1D4C423-B0B2-4D8E-8568-658E25D7C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6C909-E27E-410A-B55E-3E696D59F2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484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9A5ACC-D45B-468C-A951-5F4CB4BB2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866AA-0804-462E-A8AC-E102472AB125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4E754F8-0EEC-4D78-BA81-B99F457A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2438DD4-1EB3-4BCF-8FD4-BA18BAF6E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F2CF7-3A57-4DE3-9A6F-977FA0C83C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54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BDA6DFE-E0A1-4AF0-B552-BB117C945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D211A-DFA9-4F06-8BE8-943A79D5B2EE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410360F-33FE-4CC6-A5C6-D73989752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6E2B2DB-4AB1-4333-817A-347BE56F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16975-2A22-42D4-91F4-E59B50325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75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5961E77-B3A3-4782-9093-C313017A6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14DC2-0153-4107-BD31-12386012EDDF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8F1F69-8F68-457F-A5BC-A269DED9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AF5682-13E8-4C5C-9602-16CCBBD2A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AC2C-619C-49A0-8689-BF7E294D22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54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32A868-1CC1-4FFD-B6B1-019EE7F1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A7F1C-6788-4DA0-8AFA-DCBD633534E9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B9B2AE-F14F-4576-96DF-9949E1265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894A4F-A73A-497E-A7F0-54644B6B3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6C048-B7AB-455A-AF76-28224EBB45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624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C5E764-F2B4-4629-8B04-F99C1A695ED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77933C"/>
          </a:solidFill>
          <a:ln w="9525">
            <a:noFill/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 vert="horz" wrap="square" lIns="457200" tIns="182880" rIns="457200" bIns="18288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0599E-D257-4F3A-921E-EC038996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BDF2F-5188-45DC-8378-F01062C62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FA6ADA-35D6-4C4D-9106-C5CA458F6E8F}" type="datetimeFigureOut">
              <a:rPr lang="en-US"/>
              <a:pPr>
                <a:defRPr/>
              </a:pPr>
              <a:t>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16D8-9E1B-4418-A8B9-0BE7472BC4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F049A-699B-4803-83DE-E5FEB1665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0567B6F-5F38-4326-A3B2-2A07E84560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95" r:id="rId1"/>
    <p:sldLayoutId id="2147484285" r:id="rId2"/>
    <p:sldLayoutId id="2147484286" r:id="rId3"/>
    <p:sldLayoutId id="2147484287" r:id="rId4"/>
    <p:sldLayoutId id="2147484288" r:id="rId5"/>
    <p:sldLayoutId id="2147484289" r:id="rId6"/>
    <p:sldLayoutId id="2147484290" r:id="rId7"/>
    <p:sldLayoutId id="2147484291" r:id="rId8"/>
    <p:sldLayoutId id="2147484292" r:id="rId9"/>
    <p:sldLayoutId id="2147484293" r:id="rId10"/>
    <p:sldLayoutId id="21474842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 spc="3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question.jpg">
            <a:extLst>
              <a:ext uri="{FF2B5EF4-FFF2-40B4-BE49-F238E27FC236}">
                <a16:creationId xmlns:a16="http://schemas.microsoft.com/office/drawing/2014/main" id="{E42BBDB5-D243-4EA4-9561-3CA30D77F8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133600"/>
            <a:ext cx="5029200" cy="45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CD45D-4902-41F5-BB28-D5B3FFFC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Capitalization</a:t>
            </a:r>
          </a:p>
        </p:txBody>
      </p:sp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82750A96-F0A5-4704-8623-F8B9C053A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828800"/>
            <a:ext cx="2133600" cy="1752600"/>
          </a:xfrm>
          <a:prstGeom prst="wedgeRoundRectCallout">
            <a:avLst>
              <a:gd name="adj1" fmla="val 141204"/>
              <a:gd name="adj2" fmla="val 67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Do I need a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 capital </a:t>
            </a:r>
            <a:r>
              <a:rPr lang="en-US" altLang="en-US" sz="2400">
                <a:solidFill>
                  <a:schemeClr val="bg1"/>
                </a:solidFill>
              </a:rPr>
              <a:t>letter?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FDE3F977-67A4-44A0-A9AD-E2677B11E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600200"/>
            <a:ext cx="2514600" cy="1981200"/>
          </a:xfrm>
          <a:prstGeom prst="wedgeRoundRectCallout">
            <a:avLst>
              <a:gd name="adj1" fmla="val -103681"/>
              <a:gd name="adj2" fmla="val 13708"/>
              <a:gd name="adj3" fmla="val 16667"/>
            </a:avLst>
          </a:prstGeom>
          <a:solidFill>
            <a:schemeClr val="tx1"/>
          </a:solidFill>
          <a:ln w="25400" algn="ctr">
            <a:noFill/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Or should that letter remain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</a:rPr>
              <a:t> lower case</a:t>
            </a:r>
            <a:r>
              <a:rPr lang="en-US" sz="2400" i="1" dirty="0">
                <a:solidFill>
                  <a:schemeClr val="bg1"/>
                </a:solidFill>
                <a:latin typeface="+mn-lt"/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CB662E-BBF0-48A6-AEFE-5DE14D036E23}"/>
              </a:ext>
            </a:extLst>
          </p:cNvPr>
          <p:cNvSpPr/>
          <p:nvPr/>
        </p:nvSpPr>
        <p:spPr>
          <a:xfrm>
            <a:off x="1752600" y="3581400"/>
            <a:ext cx="8382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9CDF8D-81F2-41E4-BF3D-032653C398A5}"/>
              </a:ext>
            </a:extLst>
          </p:cNvPr>
          <p:cNvSpPr/>
          <p:nvPr/>
        </p:nvSpPr>
        <p:spPr>
          <a:xfrm>
            <a:off x="6553200" y="3581400"/>
            <a:ext cx="56938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50C96B4D-B4F5-4276-987A-C620E6AEF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" y="-68263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701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201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102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47ABCC54-3D1A-48F1-B4E9-63BBF13D4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590800"/>
            <a:ext cx="2436813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06377E9D-B1E1-4330-A04C-0BD252099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581275"/>
            <a:ext cx="24384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34F18F-9187-4A1E-8D46-22A93881A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76ECB-7266-46FE-AF18-831E55FF5F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W</a:t>
            </a:r>
            <a:r>
              <a:rPr lang="en-US" dirty="0"/>
              <a:t>orld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W</a:t>
            </a:r>
            <a:r>
              <a:rPr lang="en-US" dirty="0"/>
              <a:t>ildlife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F</a:t>
            </a:r>
            <a:r>
              <a:rPr lang="en-US" dirty="0"/>
              <a:t>und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A</a:t>
            </a:r>
            <a:r>
              <a:rPr lang="en-US" dirty="0"/>
              <a:t>merican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R</a:t>
            </a:r>
            <a:r>
              <a:rPr lang="en-US" dirty="0"/>
              <a:t>ed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/>
              <a:t>ross 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D</a:t>
            </a:r>
            <a:r>
              <a:rPr lang="en-US" dirty="0"/>
              <a:t>octors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W</a:t>
            </a:r>
            <a:r>
              <a:rPr lang="en-US" dirty="0"/>
              <a:t>ithout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B</a:t>
            </a:r>
            <a:r>
              <a:rPr lang="en-US" dirty="0"/>
              <a:t>orders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3E288-757E-440A-88A5-F5751F8F5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276600" cy="3200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an </a:t>
            </a:r>
            <a:r>
              <a:rPr lang="en-US" dirty="0">
                <a:solidFill>
                  <a:srgbClr val="FFC000"/>
                </a:solidFill>
              </a:rPr>
              <a:t>e</a:t>
            </a:r>
            <a:r>
              <a:rPr lang="en-US" dirty="0"/>
              <a:t>nvironmental </a:t>
            </a:r>
            <a:r>
              <a:rPr lang="en-US" dirty="0">
                <a:solidFill>
                  <a:srgbClr val="FFC000"/>
                </a:solidFill>
              </a:rPr>
              <a:t>g</a:t>
            </a:r>
            <a:r>
              <a:rPr lang="en-US" dirty="0"/>
              <a:t>roup</a:t>
            </a:r>
          </a:p>
          <a:p>
            <a:pPr>
              <a:defRPr/>
            </a:pPr>
            <a:r>
              <a:rPr lang="en-US" dirty="0"/>
              <a:t>an </a:t>
            </a:r>
            <a:r>
              <a:rPr lang="en-US" dirty="0">
                <a:solidFill>
                  <a:srgbClr val="FFC000"/>
                </a:solidFill>
              </a:rPr>
              <a:t>e</a:t>
            </a:r>
            <a:r>
              <a:rPr lang="en-US" dirty="0"/>
              <a:t>mergency </a:t>
            </a:r>
            <a:r>
              <a:rPr lang="en-US" dirty="0">
                <a:solidFill>
                  <a:srgbClr val="FFC000"/>
                </a:solidFill>
              </a:rPr>
              <a:t>r</a:t>
            </a:r>
            <a:r>
              <a:rPr lang="en-US" dirty="0"/>
              <a:t>esponse </a:t>
            </a:r>
            <a:r>
              <a:rPr lang="en-US" dirty="0">
                <a:solidFill>
                  <a:srgbClr val="FFC000"/>
                </a:solidFill>
              </a:rPr>
              <a:t>a</a:t>
            </a:r>
            <a:r>
              <a:rPr lang="en-US" dirty="0"/>
              <a:t>gency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m</a:t>
            </a:r>
            <a:r>
              <a:rPr lang="en-US" dirty="0"/>
              <a:t>edical </a:t>
            </a:r>
            <a:r>
              <a:rPr lang="en-US" dirty="0">
                <a:solidFill>
                  <a:srgbClr val="FFC000"/>
                </a:solidFill>
              </a:rPr>
              <a:t>h</a:t>
            </a:r>
            <a:r>
              <a:rPr lang="en-US" dirty="0"/>
              <a:t>umanitarian </a:t>
            </a:r>
            <a:r>
              <a:rPr lang="en-US" dirty="0">
                <a:solidFill>
                  <a:srgbClr val="FFC000"/>
                </a:solidFill>
              </a:rPr>
              <a:t>o</a:t>
            </a:r>
            <a:r>
              <a:rPr lang="en-US" dirty="0"/>
              <a:t>rganization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B46570ED-0F06-49F6-A886-42C160B56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638800"/>
            <a:ext cx="1981200" cy="1066800"/>
          </a:xfrm>
          <a:prstGeom prst="wedgeRoundRectCallout">
            <a:avLst>
              <a:gd name="adj1" fmla="val 56963"/>
              <a:gd name="adj2" fmla="val -292870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9195A300-9B2C-4504-AEFB-3BDBCE68B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410200"/>
            <a:ext cx="2743200" cy="1143000"/>
          </a:xfrm>
          <a:prstGeom prst="wedgeRoundRectCallout">
            <a:avLst>
              <a:gd name="adj1" fmla="val -66708"/>
              <a:gd name="adj2" fmla="val -26067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C648489C-B145-4F3E-B640-569885D54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41563"/>
            <a:ext cx="2436813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843718EB-B1F9-414A-A42B-526F299AFC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62200"/>
            <a:ext cx="2438400" cy="384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AC2513-E097-4F8A-B9AB-228ACDBB9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2E7FC-BEED-423F-AE58-612EF12FE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S</a:t>
            </a:r>
            <a:r>
              <a:rPr lang="en-US" dirty="0"/>
              <a:t>tarbucks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/>
              <a:t>orporation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T</a:t>
            </a:r>
            <a:r>
              <a:rPr lang="en-US" dirty="0"/>
              <a:t>he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/>
              <a:t>oca-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/>
              <a:t>ola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/>
              <a:t>ompany 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A</a:t>
            </a:r>
            <a:r>
              <a:rPr lang="en-US" dirty="0"/>
              <a:t>pple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I</a:t>
            </a:r>
            <a:r>
              <a:rPr lang="en-US" dirty="0"/>
              <a:t>nc.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E4CCB5-CE5D-477D-BEEC-9BE9D1DD9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276600" cy="3200400"/>
          </a:xfrm>
        </p:spPr>
        <p:txBody>
          <a:bodyPr/>
          <a:lstStyle/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offee </a:t>
            </a:r>
            <a:r>
              <a:rPr lang="en-US" dirty="0">
                <a:solidFill>
                  <a:srgbClr val="FFC000"/>
                </a:solidFill>
              </a:rPr>
              <a:t>h</a:t>
            </a:r>
            <a:r>
              <a:rPr lang="en-US" dirty="0"/>
              <a:t>ouse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s</a:t>
            </a:r>
            <a:r>
              <a:rPr lang="en-US" dirty="0"/>
              <a:t>oda </a:t>
            </a:r>
            <a:r>
              <a:rPr lang="en-US" dirty="0">
                <a:solidFill>
                  <a:srgbClr val="FFC000"/>
                </a:solidFill>
              </a:rPr>
              <a:t>s</a:t>
            </a:r>
            <a:r>
              <a:rPr lang="en-US" dirty="0"/>
              <a:t>upplier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omputer </a:t>
            </a:r>
            <a:r>
              <a:rPr lang="en-US" dirty="0">
                <a:solidFill>
                  <a:srgbClr val="FFC000"/>
                </a:solidFill>
              </a:rPr>
              <a:t>m</a:t>
            </a:r>
            <a:r>
              <a:rPr lang="en-US" dirty="0"/>
              <a:t>anufacturer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7810B30E-75BD-407E-85C3-A9BCB354C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1981200" cy="1066800"/>
          </a:xfrm>
          <a:prstGeom prst="wedgeRoundRectCallout">
            <a:avLst>
              <a:gd name="adj1" fmla="val 59269"/>
              <a:gd name="adj2" fmla="val -242870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F029B87E-F7C0-4C21-88D9-1B9C87FB2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953000"/>
            <a:ext cx="2743200" cy="1143000"/>
          </a:xfrm>
          <a:prstGeom prst="wedgeRoundRectCallout">
            <a:avLst>
              <a:gd name="adj1" fmla="val -92264"/>
              <a:gd name="adj2" fmla="val -19133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1E2DF899-E592-4457-9A67-2A602080AE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48000"/>
            <a:ext cx="2436813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88340C16-8B40-45BD-BA05-AF52AC23C7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48000"/>
            <a:ext cx="2438400" cy="3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C9F49A-8A54-49B0-8B6E-7BA2613F4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Product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6FD2D-0281-47C0-A70A-56C084C360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 err="1">
                <a:solidFill>
                  <a:srgbClr val="FFC000"/>
                </a:solidFill>
                <a:latin typeface="Arial Black" pitchFamily="34" charset="0"/>
              </a:rPr>
              <a:t>F</a:t>
            </a:r>
            <a:r>
              <a:rPr lang="en-US" dirty="0" err="1"/>
              <a:t>rappuccino</a:t>
            </a:r>
            <a:endParaRPr lang="en-US" dirty="0"/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O</a:t>
            </a:r>
            <a:r>
              <a:rPr lang="en-US" dirty="0"/>
              <a:t>reo 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P</a:t>
            </a:r>
            <a:r>
              <a:rPr lang="en-US" dirty="0"/>
              <a:t>ower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M</a:t>
            </a:r>
            <a:r>
              <a:rPr lang="en-US" dirty="0"/>
              <a:t>ac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50BA81-3E3C-4813-93BB-DC5E30D30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276600" cy="3200400"/>
          </a:xfrm>
        </p:spPr>
        <p:txBody>
          <a:bodyPr/>
          <a:lstStyle/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f</a:t>
            </a:r>
            <a:r>
              <a:rPr lang="en-US" dirty="0"/>
              <a:t>rozen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offee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ookie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omputer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4C0F137A-141C-482A-AA97-7C8951850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372100"/>
            <a:ext cx="1981200" cy="1066800"/>
          </a:xfrm>
          <a:prstGeom prst="wedgeRoundRectCallout">
            <a:avLst>
              <a:gd name="adj1" fmla="val 65843"/>
              <a:gd name="adj2" fmla="val -19949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E624B59C-C04E-410E-844A-AED355B54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334000"/>
            <a:ext cx="2743200" cy="1143000"/>
          </a:xfrm>
          <a:prstGeom prst="wedgeRoundRectCallout">
            <a:avLst>
              <a:gd name="adj1" fmla="val -88375"/>
              <a:gd name="adj2" fmla="val -202005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D04894BD-0C3D-4AF3-8E72-404DE46BC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6000"/>
            <a:ext cx="2436813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7528AD7C-10F1-4C1C-897C-0D08320A4E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6000"/>
            <a:ext cx="24384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D52BD0-563D-4D44-A725-A0597ADA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Religions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4B21F-9761-4117-85A8-A84EFAC75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B</a:t>
            </a:r>
            <a:r>
              <a:rPr lang="en-US" dirty="0"/>
              <a:t>uddhism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S</a:t>
            </a:r>
            <a:r>
              <a:rPr lang="en-US" dirty="0"/>
              <a:t>eventh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D</a:t>
            </a:r>
            <a:r>
              <a:rPr lang="en-US" dirty="0"/>
              <a:t>ay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A</a:t>
            </a:r>
            <a:r>
              <a:rPr lang="en-US" dirty="0"/>
              <a:t>dventists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D</a:t>
            </a:r>
            <a:r>
              <a:rPr lang="en-US" dirty="0"/>
              <a:t>ruids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E30F0-2501-4EC9-B4AD-A438049C2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352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m</a:t>
            </a:r>
            <a:r>
              <a:rPr lang="en-US" dirty="0"/>
              <a:t>editation </a:t>
            </a: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ractice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v</a:t>
            </a:r>
            <a:r>
              <a:rPr lang="en-US" dirty="0"/>
              <a:t>egetarians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n</a:t>
            </a:r>
            <a:r>
              <a:rPr lang="en-US" dirty="0"/>
              <a:t>ature </a:t>
            </a:r>
            <a:r>
              <a:rPr lang="en-US" dirty="0">
                <a:solidFill>
                  <a:srgbClr val="FFC000"/>
                </a:solidFill>
              </a:rPr>
              <a:t>w</a:t>
            </a:r>
            <a:r>
              <a:rPr lang="en-US" dirty="0"/>
              <a:t>orshippers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301A02C-8C64-42E2-8298-4976ED25C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1981200" cy="1066800"/>
          </a:xfrm>
          <a:prstGeom prst="wedgeRoundRectCallout">
            <a:avLst>
              <a:gd name="adj1" fmla="val 46190"/>
              <a:gd name="adj2" fmla="val -19430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AAF063BD-5135-4FB7-A39D-DEC065288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486400"/>
            <a:ext cx="2743200" cy="1143000"/>
          </a:xfrm>
          <a:prstGeom prst="wedgeRoundRectCallout">
            <a:avLst>
              <a:gd name="adj1" fmla="val -75597"/>
              <a:gd name="adj2" fmla="val -18867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43216057-CFFC-443D-A695-BEEC3DD68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688" y="2057400"/>
            <a:ext cx="22860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A3EA6F-8684-4DDB-8790-D2DD5DBBB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1564B-C73C-4B0D-B989-69BEA8667A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P</a:t>
            </a:r>
            <a:r>
              <a:rPr lang="en-US" dirty="0">
                <a:effectLst/>
              </a:rPr>
              <a:t>olish 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R</a:t>
            </a:r>
            <a:r>
              <a:rPr lang="en-US" dirty="0"/>
              <a:t>ussian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S</a:t>
            </a:r>
            <a:r>
              <a:rPr lang="en-US" dirty="0"/>
              <a:t>panish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55D3DF4D-41EF-4BA8-A4A8-DFA4EAB50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4138" y="4572000"/>
            <a:ext cx="1981200" cy="1066800"/>
          </a:xfrm>
          <a:prstGeom prst="wedgeRoundRectCallout">
            <a:avLst>
              <a:gd name="adj1" fmla="val 121574"/>
              <a:gd name="adj2" fmla="val -205727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4EB99F80-27A2-433C-A984-0AA0191EC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063750"/>
            <a:ext cx="2206625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1BBB7C-EDDD-42EC-986D-6CFD29B93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Nationalities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BA686-406B-4FCE-9488-322F68A0D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B</a:t>
            </a:r>
            <a:r>
              <a:rPr lang="en-US" dirty="0"/>
              <a:t>razilians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the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F</a:t>
            </a:r>
            <a:r>
              <a:rPr lang="en-US" dirty="0"/>
              <a:t>rench 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ancient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E</a:t>
            </a:r>
            <a:r>
              <a:rPr lang="en-US" dirty="0"/>
              <a:t>gyptians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anose="020B0A04020102020204" pitchFamily="34" charset="0"/>
              </a:rPr>
              <a:t>A</a:t>
            </a:r>
            <a:r>
              <a:rPr lang="en-US" dirty="0"/>
              <a:t>merican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74E322CD-8245-406D-9F23-AFC183354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6950" y="4489450"/>
            <a:ext cx="1981200" cy="1066800"/>
          </a:xfrm>
          <a:prstGeom prst="wedgeRoundRectCallout">
            <a:avLst>
              <a:gd name="adj1" fmla="val 69269"/>
              <a:gd name="adj2" fmla="val -20858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EE914C6A-32C1-4901-ADFA-A9A9F303E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24200"/>
            <a:ext cx="2436813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486B21AF-A001-4F8D-A750-F3A6BCE204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14675"/>
            <a:ext cx="24384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92F79B-373D-4487-9961-49E79DF22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Holidays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03CB5-6B4F-4478-8029-1AB0AEA71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T</a:t>
            </a:r>
            <a:r>
              <a:rPr lang="en-US" dirty="0"/>
              <a:t>hanksgiving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H</a:t>
            </a:r>
            <a:r>
              <a:rPr lang="en-US" dirty="0"/>
              <a:t>alloween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F</a:t>
            </a:r>
            <a:r>
              <a:rPr lang="en-US" dirty="0"/>
              <a:t>ourth of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J</a:t>
            </a:r>
            <a:r>
              <a:rPr lang="en-US" dirty="0"/>
              <a:t>uly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E7F14-A4E8-41B8-B269-8A943B3AD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2766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f</a:t>
            </a:r>
            <a:r>
              <a:rPr lang="en-US" dirty="0"/>
              <a:t>amily</a:t>
            </a:r>
            <a:r>
              <a:rPr lang="en-US" dirty="0">
                <a:solidFill>
                  <a:srgbClr val="FFC000"/>
                </a:solidFill>
              </a:rPr>
              <a:t> d</a:t>
            </a:r>
            <a:r>
              <a:rPr lang="en-US" dirty="0"/>
              <a:t>inner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ostume </a:t>
            </a: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arty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f</a:t>
            </a:r>
            <a:r>
              <a:rPr lang="en-US" dirty="0"/>
              <a:t>ireworks </a:t>
            </a:r>
            <a:r>
              <a:rPr lang="en-US" dirty="0">
                <a:solidFill>
                  <a:srgbClr val="FFC000"/>
                </a:solidFill>
              </a:rPr>
              <a:t>s</a:t>
            </a:r>
            <a:r>
              <a:rPr lang="en-US" dirty="0"/>
              <a:t>how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E9E483F4-5557-4D96-803B-E3E4A442B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191000"/>
            <a:ext cx="1981200" cy="1066800"/>
          </a:xfrm>
          <a:prstGeom prst="wedgeRoundRectCallout">
            <a:avLst>
              <a:gd name="adj1" fmla="val 130037"/>
              <a:gd name="adj2" fmla="val -111444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3FC1EDE3-408E-4BA5-B197-3848F96A1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343400"/>
            <a:ext cx="2743200" cy="1143000"/>
          </a:xfrm>
          <a:prstGeom prst="wedgeRoundRectCallout">
            <a:avLst>
              <a:gd name="adj1" fmla="val -100042"/>
              <a:gd name="adj2" fmla="val -122005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9F235865-0CC2-44C7-BAD9-F0CD19AB1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025" y="3733800"/>
            <a:ext cx="1982788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5000E35B-C2A7-466D-827C-CE6E45A17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657600"/>
            <a:ext cx="2032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3245A6-20E5-4756-985B-94E721BA7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Departments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7B987-2684-4820-A6DC-BA7A271EFD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3352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D</a:t>
            </a:r>
            <a:r>
              <a:rPr lang="en-US" dirty="0"/>
              <a:t>ivision of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M</a:t>
            </a:r>
            <a:r>
              <a:rPr lang="en-US" dirty="0"/>
              <a:t>otor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V</a:t>
            </a:r>
            <a:r>
              <a:rPr lang="en-US" dirty="0"/>
              <a:t>ehicles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O</a:t>
            </a:r>
            <a:r>
              <a:rPr lang="en-US" dirty="0"/>
              <a:t>rlando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F</a:t>
            </a:r>
            <a:r>
              <a:rPr lang="en-US" dirty="0"/>
              <a:t>ire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D</a:t>
            </a:r>
            <a:r>
              <a:rPr lang="en-US" dirty="0"/>
              <a:t>epartment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I</a:t>
            </a:r>
            <a:r>
              <a:rPr lang="en-US" dirty="0"/>
              <a:t>nternal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R</a:t>
            </a:r>
            <a:r>
              <a:rPr lang="en-US" dirty="0"/>
              <a:t>evenue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S</a:t>
            </a:r>
            <a:r>
              <a:rPr lang="en-US" dirty="0"/>
              <a:t>ervice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E16712-1852-4213-B6A1-1639C451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2766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d</a:t>
            </a:r>
            <a:r>
              <a:rPr lang="en-US" dirty="0"/>
              <a:t>river’s</a:t>
            </a:r>
            <a:r>
              <a:rPr lang="en-US" dirty="0">
                <a:solidFill>
                  <a:srgbClr val="FFC000"/>
                </a:solidFill>
              </a:rPr>
              <a:t> l</a:t>
            </a:r>
            <a:r>
              <a:rPr lang="en-US" dirty="0"/>
              <a:t>icense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f</a:t>
            </a:r>
            <a:r>
              <a:rPr lang="en-US" dirty="0"/>
              <a:t>irefighters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t</a:t>
            </a:r>
            <a:r>
              <a:rPr lang="en-US" dirty="0"/>
              <a:t>ax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ollectors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1C1313B2-6BD6-4A27-A77B-C61E7AAA6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562600"/>
            <a:ext cx="1981200" cy="1066800"/>
          </a:xfrm>
          <a:prstGeom prst="wedgeRoundRectCallout">
            <a:avLst>
              <a:gd name="adj1" fmla="val 103116"/>
              <a:gd name="adj2" fmla="val -148583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38AAACA4-C341-4EA5-9884-698D74F5B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410200"/>
            <a:ext cx="2743200" cy="1143000"/>
          </a:xfrm>
          <a:prstGeom prst="wedgeRoundRectCallout">
            <a:avLst>
              <a:gd name="adj1" fmla="val -96708"/>
              <a:gd name="adj2" fmla="val -13133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487108F4-B802-4F4C-BF52-CD8116DD74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48000"/>
            <a:ext cx="2436813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826D484D-2914-41A2-BBF8-11F16C4997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48000"/>
            <a:ext cx="2438400" cy="3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B150AA-2508-4BF1-BFD9-9D8B5128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Historical Eras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2D10F-BBD8-4A00-9301-7E32105422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L</a:t>
            </a:r>
            <a:r>
              <a:rPr lang="en-US" dirty="0"/>
              <a:t>ate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/>
              <a:t>retaceous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O</a:t>
            </a:r>
            <a:r>
              <a:rPr lang="en-US" dirty="0"/>
              <a:t>ld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K</a:t>
            </a:r>
            <a:r>
              <a:rPr lang="en-US" dirty="0"/>
              <a:t>ingdom 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the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G</a:t>
            </a:r>
            <a:r>
              <a:rPr lang="en-US" dirty="0"/>
              <a:t>reat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D</a:t>
            </a:r>
            <a:r>
              <a:rPr lang="en-US" dirty="0"/>
              <a:t>epression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3EA80-2F16-4841-BAE3-292B9CB56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2766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w</a:t>
            </a:r>
            <a:r>
              <a:rPr lang="en-US" dirty="0"/>
              <a:t>hen </a:t>
            </a:r>
            <a:r>
              <a:rPr lang="en-US" dirty="0">
                <a:solidFill>
                  <a:srgbClr val="FFC000"/>
                </a:solidFill>
              </a:rPr>
              <a:t>d</a:t>
            </a:r>
            <a:r>
              <a:rPr lang="en-US" dirty="0"/>
              <a:t>inosaurs </a:t>
            </a:r>
            <a:r>
              <a:rPr lang="en-US" dirty="0">
                <a:solidFill>
                  <a:srgbClr val="FFC000"/>
                </a:solidFill>
              </a:rPr>
              <a:t>l</a:t>
            </a:r>
            <a:r>
              <a:rPr lang="en-US" dirty="0"/>
              <a:t>ived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roliferation of </a:t>
            </a: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yramids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oor </a:t>
            </a:r>
            <a:r>
              <a:rPr lang="en-US" dirty="0">
                <a:solidFill>
                  <a:srgbClr val="FFC000"/>
                </a:solidFill>
              </a:rPr>
              <a:t>e</a:t>
            </a:r>
            <a:r>
              <a:rPr lang="en-US" dirty="0"/>
              <a:t>conomic </a:t>
            </a:r>
            <a:r>
              <a:rPr lang="en-US" dirty="0">
                <a:solidFill>
                  <a:srgbClr val="FFC000"/>
                </a:solidFill>
              </a:rPr>
              <a:t>t</a:t>
            </a:r>
            <a:r>
              <a:rPr lang="en-US" dirty="0"/>
              <a:t>imes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47E35872-2D6F-404B-9673-FA4D13BB2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1981200" cy="1066800"/>
          </a:xfrm>
          <a:prstGeom prst="wedgeRoundRectCallout">
            <a:avLst>
              <a:gd name="adj1" fmla="val 93116"/>
              <a:gd name="adj2" fmla="val -222870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85F48B8E-99CB-4EC6-8287-239AE1EAA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334000"/>
            <a:ext cx="2743200" cy="1143000"/>
          </a:xfrm>
          <a:prstGeom prst="wedgeRoundRectCallout">
            <a:avLst>
              <a:gd name="adj1" fmla="val -88375"/>
              <a:gd name="adj2" fmla="val -202005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44CA8D19-D825-48A2-A715-BA241383EC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6000"/>
            <a:ext cx="2436813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5C988B38-D599-4D2E-9A30-1EC27ED0D8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6000"/>
            <a:ext cx="24384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4BECDC-EEEB-456C-A1FC-D3859339B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Regions of the Country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DD98A-C8F4-4AF3-A76D-2D49BA2887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/>
              <a:t>the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S</a:t>
            </a:r>
            <a:r>
              <a:rPr lang="en-US" dirty="0"/>
              <a:t>outh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the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N</a:t>
            </a:r>
            <a:r>
              <a:rPr lang="en-US" dirty="0"/>
              <a:t>ortheast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the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W</a:t>
            </a:r>
            <a:r>
              <a:rPr lang="en-US" dirty="0"/>
              <a:t>est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B9D2D-1FE2-45B9-B6F8-00887EDE5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352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/>
              <a:t>the </a:t>
            </a:r>
            <a:r>
              <a:rPr lang="en-US" dirty="0">
                <a:solidFill>
                  <a:srgbClr val="FFC000"/>
                </a:solidFill>
              </a:rPr>
              <a:t>s</a:t>
            </a:r>
            <a:r>
              <a:rPr lang="en-US" dirty="0"/>
              <a:t>outh exit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blowing from the</a:t>
            </a:r>
            <a:r>
              <a:rPr lang="en-US" dirty="0">
                <a:solidFill>
                  <a:srgbClr val="FFC000"/>
                </a:solidFill>
              </a:rPr>
              <a:t> n</a:t>
            </a:r>
            <a:r>
              <a:rPr lang="en-US" dirty="0"/>
              <a:t>ortheast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w</a:t>
            </a:r>
            <a:r>
              <a:rPr lang="en-US" dirty="0"/>
              <a:t>est of the mall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267FCDDF-02B5-4562-BB34-2A1D794C0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1981200" cy="1066800"/>
          </a:xfrm>
          <a:prstGeom prst="wedgeRoundRectCallout">
            <a:avLst>
              <a:gd name="adj1" fmla="val 46190"/>
              <a:gd name="adj2" fmla="val -19430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69159619-5077-4D5B-B72A-116895C25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486400"/>
            <a:ext cx="2743200" cy="1143000"/>
          </a:xfrm>
          <a:prstGeom prst="wedgeRoundRectCallout">
            <a:avLst>
              <a:gd name="adj1" fmla="val -75597"/>
              <a:gd name="adj2" fmla="val -18867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int01b.JPG">
            <a:extLst>
              <a:ext uri="{FF2B5EF4-FFF2-40B4-BE49-F238E27FC236}">
                <a16:creationId xmlns:a16="http://schemas.microsoft.com/office/drawing/2014/main" id="{24F5D05E-13A0-49B7-A9DE-BA0965B0A4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3505200" cy="568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4CE74F50-0AC2-4267-914D-6CBF11C49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667000"/>
            <a:ext cx="3352800" cy="3505200"/>
          </a:xfrm>
          <a:prstGeom prst="wedgeRoundRectCallout">
            <a:avLst>
              <a:gd name="adj1" fmla="val -110384"/>
              <a:gd name="adj2" fmla="val -53185"/>
              <a:gd name="adj3" fmla="val 16667"/>
            </a:avLst>
          </a:prstGeom>
          <a:solidFill>
            <a:schemeClr val="tx1"/>
          </a:solidFill>
          <a:ln w="25400" algn="ctr">
            <a:noFill/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This presentation covers capitalizing the</a:t>
            </a:r>
            <a:r>
              <a:rPr lang="en-US" sz="2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first letter </a:t>
            </a: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of the</a:t>
            </a:r>
            <a:r>
              <a:rPr lang="en-US" sz="2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first word </a:t>
            </a: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of a sentence, the pronoun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I </a:t>
            </a:r>
            <a:r>
              <a:rPr lang="en-US" sz="2800" dirty="0">
                <a:solidFill>
                  <a:schemeClr val="bg1"/>
                </a:solidFill>
                <a:cs typeface="Arial" pitchFamily="34" charset="0"/>
              </a:rPr>
              <a:t>, and</a:t>
            </a:r>
            <a:r>
              <a:rPr lang="en-US" sz="2800" b="1" i="1" dirty="0">
                <a:solidFill>
                  <a:schemeClr val="bg1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proper nouns</a:t>
            </a: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C166F9DF-14A7-444E-BF29-1AED9A8B2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550" y="2590800"/>
            <a:ext cx="22860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1FDEE8-3BA4-48BB-AE60-09F98C467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Course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E4898-5A97-4486-86D4-4C3034A94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32004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F</a:t>
            </a:r>
            <a:r>
              <a:rPr lang="en-US" dirty="0"/>
              <a:t>undamentals of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B</a:t>
            </a:r>
            <a:r>
              <a:rPr lang="en-US" dirty="0"/>
              <a:t>iology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I</a:t>
            </a:r>
            <a:r>
              <a:rPr lang="en-US" dirty="0"/>
              <a:t>ntermediate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A</a:t>
            </a:r>
            <a:r>
              <a:rPr lang="en-US" dirty="0"/>
              <a:t>lgebra 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H</a:t>
            </a:r>
            <a:r>
              <a:rPr lang="en-US" dirty="0"/>
              <a:t>onors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L</a:t>
            </a:r>
            <a:r>
              <a:rPr lang="en-US" dirty="0"/>
              <a:t>iterature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933F2-9417-4FFE-A5CF-548E01C6C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3475" y="2590800"/>
            <a:ext cx="32766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b</a:t>
            </a:r>
            <a:r>
              <a:rPr lang="en-US" dirty="0"/>
              <a:t>iology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a</a:t>
            </a:r>
            <a:r>
              <a:rPr lang="en-US" dirty="0"/>
              <a:t>lgebra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FFC000"/>
                </a:solidFill>
              </a:rPr>
              <a:t>l</a:t>
            </a:r>
            <a:r>
              <a:rPr lang="en-US" dirty="0"/>
              <a:t>iterature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407D2BBF-48F2-4176-9376-9C25C98CA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5592763"/>
            <a:ext cx="1981200" cy="1066800"/>
          </a:xfrm>
          <a:prstGeom prst="wedgeRoundRectCallout">
            <a:avLst>
              <a:gd name="adj1" fmla="val 111574"/>
              <a:gd name="adj2" fmla="val -22858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374B651E-AA93-4E90-A8C8-C61241637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410200"/>
            <a:ext cx="2743200" cy="1143000"/>
          </a:xfrm>
          <a:prstGeom prst="wedgeRoundRectCallout">
            <a:avLst>
              <a:gd name="adj1" fmla="val -96153"/>
              <a:gd name="adj2" fmla="val -20333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6628742E-A98F-4B48-A6C3-9BE86D65E5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286000"/>
            <a:ext cx="2206625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8C4069E0-BE1F-48A4-930B-E116CD4E97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155825"/>
            <a:ext cx="2286000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DECE5D-DD7B-4F3D-9685-12DA13BF7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Titles of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D7149-EB5E-424C-B045-1543F6419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i="1" u="sng" dirty="0">
                <a:solidFill>
                  <a:srgbClr val="FFC000"/>
                </a:solidFill>
                <a:latin typeface="Arial Black" pitchFamily="34" charset="0"/>
              </a:rPr>
              <a:t>M</a:t>
            </a:r>
            <a:r>
              <a:rPr lang="en-US" i="1" dirty="0"/>
              <a:t>oby-</a:t>
            </a:r>
            <a:r>
              <a:rPr lang="en-US" i="1" u="sng" dirty="0">
                <a:solidFill>
                  <a:srgbClr val="FFC000"/>
                </a:solidFill>
                <a:latin typeface="Arial Black" pitchFamily="34" charset="0"/>
              </a:rPr>
              <a:t>D</a:t>
            </a:r>
            <a:r>
              <a:rPr lang="en-US" i="1" dirty="0"/>
              <a:t>ick</a:t>
            </a:r>
          </a:p>
          <a:p>
            <a:pPr>
              <a:buClr>
                <a:schemeClr val="tx1"/>
              </a:buClr>
              <a:defRPr/>
            </a:pPr>
            <a:r>
              <a:rPr lang="en-US" i="1" u="sng" dirty="0">
                <a:solidFill>
                  <a:srgbClr val="FFC000"/>
                </a:solidFill>
                <a:latin typeface="Arial Black" pitchFamily="34" charset="0"/>
              </a:rPr>
              <a:t>A</a:t>
            </a:r>
            <a:r>
              <a:rPr lang="en-US" i="1" dirty="0"/>
              <a:t>liens</a:t>
            </a:r>
            <a:r>
              <a:rPr lang="en-US" dirty="0"/>
              <a:t> </a:t>
            </a:r>
          </a:p>
          <a:p>
            <a:pPr>
              <a:buClr>
                <a:schemeClr val="tx1"/>
              </a:buClr>
              <a:defRPr/>
            </a:pPr>
            <a:r>
              <a:rPr lang="en-US" i="1" u="sng" dirty="0">
                <a:solidFill>
                  <a:srgbClr val="FFC000"/>
                </a:solidFill>
                <a:latin typeface="Arial Black" pitchFamily="34" charset="0"/>
              </a:rPr>
              <a:t>T</a:t>
            </a:r>
            <a:r>
              <a:rPr lang="en-US" i="1" dirty="0"/>
              <a:t>hriller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F8EA3B-6C92-4B7E-8781-51A6D7A67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276600" cy="3200400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/>
              <a:t>a thick </a:t>
            </a:r>
            <a:r>
              <a:rPr lang="en-US" dirty="0">
                <a:solidFill>
                  <a:srgbClr val="FFC000"/>
                </a:solidFill>
              </a:rPr>
              <a:t>n</a:t>
            </a:r>
            <a:r>
              <a:rPr lang="en-US" dirty="0"/>
              <a:t>ovel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the best </a:t>
            </a:r>
            <a:r>
              <a:rPr lang="en-US" dirty="0">
                <a:solidFill>
                  <a:srgbClr val="FFC000"/>
                </a:solidFill>
              </a:rPr>
              <a:t>m</a:t>
            </a:r>
            <a:r>
              <a:rPr lang="en-US" dirty="0"/>
              <a:t>ovie ever made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a dance </a:t>
            </a:r>
            <a:r>
              <a:rPr lang="en-US" dirty="0">
                <a:solidFill>
                  <a:srgbClr val="FFC000"/>
                </a:solidFill>
              </a:rPr>
              <a:t>a</a:t>
            </a:r>
            <a:r>
              <a:rPr lang="en-US" dirty="0"/>
              <a:t>lbum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0EDDEF37-AA60-4B5E-A3CC-521594AFF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800600"/>
            <a:ext cx="1981200" cy="1066800"/>
          </a:xfrm>
          <a:prstGeom prst="wedgeRoundRectCallout">
            <a:avLst>
              <a:gd name="adj1" fmla="val 69269"/>
              <a:gd name="adj2" fmla="val -20858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847B862F-F31C-438C-8C7E-2AF138159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953000"/>
            <a:ext cx="2743200" cy="1143000"/>
          </a:xfrm>
          <a:prstGeom prst="wedgeRoundRectCallout">
            <a:avLst>
              <a:gd name="adj1" fmla="val -47264"/>
              <a:gd name="adj2" fmla="val -22067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29AD52-9E6C-4305-9A01-4370B4A1B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>
              <a:defRPr/>
            </a:pPr>
            <a:r>
              <a:rPr lang="en-US" b="0" dirty="0"/>
              <a:t>Quick Test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ED4A56-EFD7-4EE0-BB42-8B138C0E5F88}"/>
              </a:ext>
            </a:extLst>
          </p:cNvPr>
          <p:cNvSpPr txBox="1"/>
          <p:nvPr/>
        </p:nvSpPr>
        <p:spPr>
          <a:xfrm>
            <a:off x="762000" y="1676400"/>
            <a:ext cx="7620000" cy="2209800"/>
          </a:xfrm>
          <a:prstGeom prst="rect">
            <a:avLst/>
          </a:prstGeom>
          <a:noFill/>
        </p:spPr>
        <p:txBody>
          <a:bodyPr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Directions: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In the items that follow, choose the option that corrects an error in the underlined portion(s). If no error exists, choose “No change is necessary.”</a:t>
            </a:r>
          </a:p>
        </p:txBody>
      </p:sp>
      <p:pic>
        <p:nvPicPr>
          <p:cNvPr id="6" name="Picture 5" descr="copyright.jpg">
            <a:extLst>
              <a:ext uri="{FF2B5EF4-FFF2-40B4-BE49-F238E27FC236}">
                <a16:creationId xmlns:a16="http://schemas.microsoft.com/office/drawing/2014/main" id="{366A35C8-BE3D-463F-87AA-B1947E70A6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429000"/>
            <a:ext cx="1752600" cy="320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61A75EC0-6BCB-4F41-A6DB-6F5EBD92D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495800"/>
            <a:ext cx="2133600" cy="1752600"/>
          </a:xfrm>
          <a:prstGeom prst="wedgeRoundRectCallout">
            <a:avLst>
              <a:gd name="adj1" fmla="val 119639"/>
              <a:gd name="adj2" fmla="val -33796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Show me what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 you know</a:t>
            </a:r>
            <a:r>
              <a:rPr lang="en-US" altLang="en-US" sz="2400">
                <a:solidFill>
                  <a:schemeClr val="bg1"/>
                </a:solidFill>
              </a:rPr>
              <a:t>.</a:t>
            </a:r>
            <a:endParaRPr lang="en-US" altLang="en-US" sz="2400" i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451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951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00A-38BB-46C0-B188-39987973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6474D6-5235-4C8A-8C28-0195D9EAA1A7}"/>
              </a:ext>
            </a:extLst>
          </p:cNvPr>
          <p:cNvSpPr txBox="1"/>
          <p:nvPr/>
        </p:nvSpPr>
        <p:spPr>
          <a:xfrm>
            <a:off x="533400" y="1600200"/>
            <a:ext cx="8077200" cy="51816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Jeffrey thought he would hate humanities,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once Professor Kimble reached the Italian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renaissance, the beautiful marble nudes got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Jeffrey’s attention.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Humanities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Renaissance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A6DCF7-7E60-4802-9BC1-DD2CFAF678E1}"/>
              </a:ext>
            </a:extLst>
          </p:cNvPr>
          <p:cNvSpPr txBox="1"/>
          <p:nvPr/>
        </p:nvSpPr>
        <p:spPr>
          <a:xfrm>
            <a:off x="533400" y="1600200"/>
            <a:ext cx="80772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Jeffrey thought he would hate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humanities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once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Kimble reached the Italian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renaissance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the beautiful marble nudes got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Jeffrey’s attention.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Humanities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Renaissance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A0A7F9-3CA3-4D57-AE61-9DCBC7C2DCFD}"/>
              </a:ext>
            </a:extLst>
          </p:cNvPr>
          <p:cNvSpPr txBox="1"/>
          <p:nvPr/>
        </p:nvSpPr>
        <p:spPr>
          <a:xfrm>
            <a:off x="533400" y="1600200"/>
            <a:ext cx="80772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Jeffrey thought he would hate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humanities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once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Kimble reached the Italian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Renaissance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the beautiful marble nudes got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Jeffrey’s attention.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Humanities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Renaissance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4FAD4-EFC5-4652-8C36-6EEE75957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B2798B-4A43-436D-90DE-57E92FC2505A}"/>
              </a:ext>
            </a:extLst>
          </p:cNvPr>
          <p:cNvSpPr txBox="1"/>
          <p:nvPr/>
        </p:nvSpPr>
        <p:spPr>
          <a:xfrm>
            <a:off x="381000" y="1524000"/>
            <a:ext cx="8382000" cy="51816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Janelle will take Fundamentals of Biology next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semester; she hates Science classes but needs the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credits to transfer to a university.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fundamentals of biology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science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University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98D63-ACF2-460E-B508-0504201C3AC1}"/>
              </a:ext>
            </a:extLst>
          </p:cNvPr>
          <p:cNvSpPr txBox="1"/>
          <p:nvPr/>
        </p:nvSpPr>
        <p:spPr>
          <a:xfrm>
            <a:off x="381000" y="1524000"/>
            <a:ext cx="83820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Janelle will take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Fundamentals of Biology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next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semester; she hates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Science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classes but needs the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credits to transfer to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university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fundamentals of biology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science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University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DD72DB-F4F2-4164-B416-A8609190FDEA}"/>
              </a:ext>
            </a:extLst>
          </p:cNvPr>
          <p:cNvSpPr txBox="1"/>
          <p:nvPr/>
        </p:nvSpPr>
        <p:spPr>
          <a:xfrm>
            <a:off x="381000" y="1524000"/>
            <a:ext cx="83820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Janelle will take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Fundamentals of Biology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next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semester; she hates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Science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classes but needs the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credits to transfer to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university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fundamentals of biology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science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University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378BE-6813-4FAC-99B2-2992C259D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496192-55A1-44E7-A8EC-F166379F4BD5}"/>
              </a:ext>
            </a:extLst>
          </p:cNvPr>
          <p:cNvSpPr txBox="1"/>
          <p:nvPr/>
        </p:nvSpPr>
        <p:spPr>
          <a:xfrm>
            <a:off x="381000" y="1676400"/>
            <a:ext cx="8382000" cy="48006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My family prefers to cook a ham on holidays,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uncle Bart is a vegetarian, so my mother prepares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“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tofurkey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” for him.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Holidays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Uncle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Vegetarian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8E08ED-6E85-4DF9-9811-FAC7D07B1356}"/>
              </a:ext>
            </a:extLst>
          </p:cNvPr>
          <p:cNvSpPr txBox="1"/>
          <p:nvPr/>
        </p:nvSpPr>
        <p:spPr>
          <a:xfrm>
            <a:off x="381000" y="1676400"/>
            <a:ext cx="8382000" cy="4800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My family prefers to cook a ham on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holidays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uncle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Bart is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vegetarian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so my mother prepares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“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tofurkey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” for him.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Holidays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Uncle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Vegetarian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3DD07-0161-4276-8080-81562CA38E20}"/>
              </a:ext>
            </a:extLst>
          </p:cNvPr>
          <p:cNvSpPr txBox="1"/>
          <p:nvPr/>
        </p:nvSpPr>
        <p:spPr>
          <a:xfrm>
            <a:off x="381000" y="1676400"/>
            <a:ext cx="8382000" cy="4800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My family prefers to cook a ham on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holidays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uncle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Bart is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vegetarian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so my mother prepares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“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tofurkey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” for him.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Holidays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Uncle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Vegetarian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7D0A5-A538-47B0-9514-9F3633B4E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251FF3-2DED-49B3-BF00-AB240A4CB2A8}"/>
              </a:ext>
            </a:extLst>
          </p:cNvPr>
          <p:cNvSpPr txBox="1"/>
          <p:nvPr/>
        </p:nvSpPr>
        <p:spPr>
          <a:xfrm>
            <a:off x="457200" y="1524000"/>
            <a:ext cx="8229600" cy="51816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Dai is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vietnamese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she grew up in Puerto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Rico, where she attended cooking school; now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she is the head chef at the Cuban restaurant on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Orange Avenue.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Vietnamese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School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cuban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73E2C-0B43-485D-B622-63E678111DFC}"/>
              </a:ext>
            </a:extLst>
          </p:cNvPr>
          <p:cNvSpPr txBox="1"/>
          <p:nvPr/>
        </p:nvSpPr>
        <p:spPr>
          <a:xfrm>
            <a:off x="457200" y="1524000"/>
            <a:ext cx="82296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Dai is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vietnamese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she grew up in Puerto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Rico, where she attended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school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; now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she is the head chef at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Cuban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restaurant on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Orange Avenue.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Vietnamese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School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cuban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C8DA46-9F85-4AAA-83E6-038A7603ED33}"/>
              </a:ext>
            </a:extLst>
          </p:cNvPr>
          <p:cNvSpPr txBox="1"/>
          <p:nvPr/>
        </p:nvSpPr>
        <p:spPr>
          <a:xfrm>
            <a:off x="457200" y="1524000"/>
            <a:ext cx="82296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Dai is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vietnamese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she grew up in Puerto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Rico, where she attended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school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; now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she is the head chef at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Cuban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restaurant on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Orange Avenue.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Vietnamese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School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cuban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85B95-AFF6-4B86-A743-4704987A6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4D8E7D-7279-49F8-9E83-CA9C349FB0CF}"/>
              </a:ext>
            </a:extLst>
          </p:cNvPr>
          <p:cNvSpPr txBox="1"/>
          <p:nvPr/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Turn left! We need to go west on Highway 50;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otherwise, we will be heading toward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Daytona beach.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West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highway 50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Daytona Beach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A81654-5429-49B3-AE78-84E5FFAA5DB0}"/>
              </a:ext>
            </a:extLst>
          </p:cNvPr>
          <p:cNvSpPr txBox="1"/>
          <p:nvPr/>
        </p:nvSpPr>
        <p:spPr>
          <a:xfrm>
            <a:off x="457200" y="1600200"/>
            <a:ext cx="82296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Turn left! We need to go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west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on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Highway 50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;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otherwise, we will be heading toward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Daytona beach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West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highway 50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Daytona Beach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459EE2-FA55-4F33-820B-4C5B8A083C94}"/>
              </a:ext>
            </a:extLst>
          </p:cNvPr>
          <p:cNvSpPr txBox="1"/>
          <p:nvPr/>
        </p:nvSpPr>
        <p:spPr>
          <a:xfrm>
            <a:off x="457200" y="1600200"/>
            <a:ext cx="82296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Turn left! We need to go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west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on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Highway 50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;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otherwise, we will be heading toward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daytona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beach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West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highway 50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Daytona Beach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6D0BF-82D6-4FAB-B963-E1249BDCE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330B99-2C92-47FA-B134-43BDD26E3DD8}"/>
              </a:ext>
            </a:extLst>
          </p:cNvPr>
          <p:cNvSpPr txBox="1"/>
          <p:nvPr/>
        </p:nvSpPr>
        <p:spPr>
          <a:xfrm>
            <a:off x="457200" y="1676400"/>
            <a:ext cx="8229600" cy="50292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Katelyn used her last dollar to buy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m&amp;m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candies;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she would have enjoyed a Pepsi to wash them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down but the cafeteria prices were too expensive.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M&amp;M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pepsi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Cafeteria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2BA381-5109-4997-B721-6BF29AC766D4}"/>
              </a:ext>
            </a:extLst>
          </p:cNvPr>
          <p:cNvSpPr txBox="1"/>
          <p:nvPr/>
        </p:nvSpPr>
        <p:spPr>
          <a:xfrm>
            <a:off x="457200" y="1676400"/>
            <a:ext cx="8229600" cy="5029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Katelyn used her last dollar to buy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m&amp;m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candies;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she would have enjoyed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Pepsi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to wash them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down but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cafeteria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prices were too expensive.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M&amp;M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pepsi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Cafeteria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D0BBAF-6B05-4572-8F58-FEB732180E09}"/>
              </a:ext>
            </a:extLst>
          </p:cNvPr>
          <p:cNvSpPr txBox="1"/>
          <p:nvPr/>
        </p:nvSpPr>
        <p:spPr>
          <a:xfrm>
            <a:off x="457200" y="1676400"/>
            <a:ext cx="8229600" cy="5029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Katelyn used her last dollar to buy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m&amp;m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candies;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she would have enjoyed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Pepsi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to wash them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down but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cafeteria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prices were too expensive.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M&amp;M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pepsi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Cafeteria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D2972-4166-485F-9E98-63B35169A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D9C611-407C-43CB-9451-D13DE2011532}"/>
              </a:ext>
            </a:extLst>
          </p:cNvPr>
          <p:cNvSpPr txBox="1"/>
          <p:nvPr/>
        </p:nvSpPr>
        <p:spPr>
          <a:xfrm>
            <a:off x="533400" y="1447800"/>
            <a:ext cx="8077200" cy="52578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Juan is taking a religion class this semester; 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likes the professor and the readings, but he most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enjoys the intoxicating perfume that Isabella, his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tablemate, wears.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Religion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Perfume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C7B30A-3B2F-46F9-9A09-FD568933F726}"/>
              </a:ext>
            </a:extLst>
          </p:cNvPr>
          <p:cNvSpPr txBox="1"/>
          <p:nvPr/>
        </p:nvSpPr>
        <p:spPr>
          <a:xfrm>
            <a:off x="533400" y="1447800"/>
            <a:ext cx="8077200" cy="5257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Juan is taking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religion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class this semester; 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likes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and the readings, but he most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enjoys the intoxicating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perfume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that Isabella, his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tablemate, wears.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Religion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Perfume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4BA4C6-8BC1-4F77-A83E-DB129DAD8CA4}"/>
              </a:ext>
            </a:extLst>
          </p:cNvPr>
          <p:cNvSpPr txBox="1"/>
          <p:nvPr/>
        </p:nvSpPr>
        <p:spPr>
          <a:xfrm>
            <a:off x="533400" y="1447800"/>
            <a:ext cx="8077200" cy="5257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Juan is taking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religion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class this semester; 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likes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he most enjoys the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perfume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that Isabella, his tablemate, wears.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C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</a:t>
            </a:r>
            <a:endParaRPr lang="en-US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Religion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Professor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Perfume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3CC8D-37D8-4DD2-959F-C1D5EF50CB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1524000"/>
            <a:ext cx="6858000" cy="3733800"/>
          </a:xfrm>
          <a:noFill/>
          <a:effectLst/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0" spc="0" dirty="0"/>
              <a:t>A capitalization item on an objective test might look like this </a:t>
            </a:r>
            <a:r>
              <a:rPr lang="en-US" sz="2800" b="0" spc="0" dirty="0"/>
              <a:t>.</a:t>
            </a:r>
            <a:r>
              <a:rPr lang="en-US" sz="800" b="0" spc="0" dirty="0"/>
              <a:t> </a:t>
            </a:r>
            <a:r>
              <a:rPr lang="en-US" sz="2800" b="0" spc="0" dirty="0"/>
              <a:t>.</a:t>
            </a:r>
            <a:r>
              <a:rPr lang="en-US" sz="800" b="0" spc="0" dirty="0"/>
              <a:t> </a:t>
            </a:r>
            <a:r>
              <a:rPr lang="en-US" sz="2800" b="0" spc="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F8601-800F-44E1-B4F9-7C0313BFE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27ED7C-4F41-407E-B4A8-4998D07A9F92}"/>
              </a:ext>
            </a:extLst>
          </p:cNvPr>
          <p:cNvSpPr txBox="1"/>
          <p:nvPr/>
        </p:nvSpPr>
        <p:spPr>
          <a:xfrm>
            <a:off x="381000" y="1524000"/>
            <a:ext cx="8382000" cy="51816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Patrick visited the police station to see if someone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had found Squeeze, his 9-foot albino python,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officer Rodriguez said that no reptiles had been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recently caught.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Police Station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Python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Officer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FAB78A-97BA-4952-A8D6-0A15D71C27CF}"/>
              </a:ext>
            </a:extLst>
          </p:cNvPr>
          <p:cNvSpPr txBox="1"/>
          <p:nvPr/>
        </p:nvSpPr>
        <p:spPr>
          <a:xfrm>
            <a:off x="381000" y="1524000"/>
            <a:ext cx="83820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Patrick visited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police station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to see if someone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had found Squeeze, his 9-foot albino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python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officer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Rodriguez said that no reptiles had been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recently caught.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Police Station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Python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Officer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078E8B-E3E5-4F7D-B5BC-91AA316E610E}"/>
              </a:ext>
            </a:extLst>
          </p:cNvPr>
          <p:cNvSpPr txBox="1"/>
          <p:nvPr/>
        </p:nvSpPr>
        <p:spPr>
          <a:xfrm>
            <a:off x="381000" y="1524000"/>
            <a:ext cx="83820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Patrick visited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police station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to see if someone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had found Squeeze, his 9-foot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python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but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officer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Rodriguez said that no reptiles had been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recently caught.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Police Station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Python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Officer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423C3B5-AF1F-4E6E-82A3-1CEFD59C674F}"/>
              </a:ext>
            </a:extLst>
          </p:cNvPr>
          <p:cNvSpPr txBox="1"/>
          <p:nvPr/>
        </p:nvSpPr>
        <p:spPr>
          <a:xfrm>
            <a:off x="381000" y="1600200"/>
            <a:ext cx="8382000" cy="49530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Byron likes spicy foods, so he chose the Asian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 wrap. Martha prefers bland dishes and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ordered a large basket of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french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fries.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asian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Large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French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8497AB-6DF7-4955-9D4E-DB103DEAD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93C23E-118D-4AD3-8E2A-32AD11FA850C}"/>
              </a:ext>
            </a:extLst>
          </p:cNvPr>
          <p:cNvSpPr txBox="1"/>
          <p:nvPr/>
        </p:nvSpPr>
        <p:spPr>
          <a:xfrm>
            <a:off x="381000" y="1600200"/>
            <a:ext cx="83820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Byron likes spicy foods, so he chose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Asian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 wrap. Martha prefers bland dishes and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ordered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large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basket of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french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fries.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                        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asian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Large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French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79D33B-915A-4C59-8C50-A12F70F56ED3}"/>
              </a:ext>
            </a:extLst>
          </p:cNvPr>
          <p:cNvSpPr txBox="1"/>
          <p:nvPr/>
        </p:nvSpPr>
        <p:spPr>
          <a:xfrm>
            <a:off x="381000" y="1600200"/>
            <a:ext cx="83820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Byron likes spicy foods, so he chose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Asian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 wrap. Martha prefers bland dishes and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ordered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large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basket of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french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fries.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                        C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asian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Large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French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1C3EB-EE7A-47EB-95C4-DF6A380D1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Item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670973-8B9D-47F2-9C64-9F703DDD7060}"/>
              </a:ext>
            </a:extLst>
          </p:cNvPr>
          <p:cNvSpPr txBox="1"/>
          <p:nvPr/>
        </p:nvSpPr>
        <p:spPr>
          <a:xfrm>
            <a:off x="533400" y="1600200"/>
            <a:ext cx="8077200" cy="48768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Niki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is a practicing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hindu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so she was offended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Sean pulled into a McDonald’s drive-thru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 order a Big Mac.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Hindu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mcdonald’s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big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mac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F1F496-25E8-4155-BB83-53D2F5F777E5}"/>
              </a:ext>
            </a:extLst>
          </p:cNvPr>
          <p:cNvSpPr txBox="1"/>
          <p:nvPr/>
        </p:nvSpPr>
        <p:spPr>
          <a:xfrm>
            <a:off x="533400" y="1600200"/>
            <a:ext cx="8077200" cy="4876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Niki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is a practicing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hindu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so she was offended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Sean pulled into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McDonald’s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drive-thru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 order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Big Mac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Hindu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mcdonald’s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big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mac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21A7B1-A527-4768-9704-27CCA4345B83}"/>
              </a:ext>
            </a:extLst>
          </p:cNvPr>
          <p:cNvSpPr txBox="1"/>
          <p:nvPr/>
        </p:nvSpPr>
        <p:spPr>
          <a:xfrm>
            <a:off x="533400" y="1600200"/>
            <a:ext cx="8077200" cy="4876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Niki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is a practicing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hindu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so she was offended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Sean pulled into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McDonald’s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drive-thru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 order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Big Mac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Hindu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mcdonald’s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big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mac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1606483-83CD-4BA9-8675-9745A9239B0A}"/>
              </a:ext>
            </a:extLst>
          </p:cNvPr>
          <p:cNvSpPr txBox="1"/>
          <p:nvPr/>
        </p:nvSpPr>
        <p:spPr>
          <a:xfrm>
            <a:off x="2286000" y="2955925"/>
            <a:ext cx="4572000" cy="1006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the end.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6A030D-B069-462C-9AA0-ED8E0F94AA59}"/>
              </a:ext>
            </a:extLst>
          </p:cNvPr>
          <p:cNvSpPr txBox="1"/>
          <p:nvPr/>
        </p:nvSpPr>
        <p:spPr>
          <a:xfrm>
            <a:off x="2286000" y="2971800"/>
            <a:ext cx="4572000" cy="10064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u="sng" spc="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</a:t>
            </a:r>
            <a:r>
              <a:rPr lang="en-US" sz="6000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he end.</a:t>
            </a:r>
          </a:p>
        </p:txBody>
      </p:sp>
      <p:pic>
        <p:nvPicPr>
          <p:cNvPr id="10" name="Picture 9" descr="point02.jpg">
            <a:extLst>
              <a:ext uri="{FF2B5EF4-FFF2-40B4-BE49-F238E27FC236}">
                <a16:creationId xmlns:a16="http://schemas.microsoft.com/office/drawing/2014/main" id="{C702E65A-78D0-4DB4-B31B-3D22200928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89375"/>
            <a:ext cx="2133600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BE1EF8C-2553-4658-A146-6E1C6B2B528B}"/>
              </a:ext>
            </a:extLst>
          </p:cNvPr>
          <p:cNvSpPr txBox="1"/>
          <p:nvPr/>
        </p:nvSpPr>
        <p:spPr>
          <a:xfrm>
            <a:off x="2286000" y="2971800"/>
            <a:ext cx="4572000" cy="10064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u="sng" spc="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</a:t>
            </a:r>
            <a:r>
              <a:rPr lang="en-US" sz="6000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he </a:t>
            </a:r>
            <a:r>
              <a:rPr lang="en-US" sz="6000" u="sng" spc="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</a:t>
            </a:r>
            <a:r>
              <a:rPr lang="en-US" sz="6000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nd.</a:t>
            </a:r>
          </a:p>
        </p:txBody>
      </p:sp>
      <p:pic>
        <p:nvPicPr>
          <p:cNvPr id="11" name="Picture 10" descr="point02b.jpg">
            <a:extLst>
              <a:ext uri="{FF2B5EF4-FFF2-40B4-BE49-F238E27FC236}">
                <a16:creationId xmlns:a16="http://schemas.microsoft.com/office/drawing/2014/main" id="{E43038BD-F7BE-4200-8A78-B6B325AC75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86200"/>
            <a:ext cx="2209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29E90C15-6294-474E-9808-619EE0FFE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257800"/>
            <a:ext cx="1676400" cy="838200"/>
          </a:xfrm>
          <a:prstGeom prst="wedgeRoundRectCallout">
            <a:avLst>
              <a:gd name="adj1" fmla="val -113088"/>
              <a:gd name="adj2" fmla="val -155616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Better</a:t>
            </a:r>
            <a:r>
              <a:rPr lang="en-US" altLang="en-US" sz="2400">
                <a:solidFill>
                  <a:schemeClr val="bg1"/>
                </a:solidFill>
              </a:rPr>
              <a:t>.</a:t>
            </a:r>
            <a:endParaRPr lang="en-US" altLang="en-US" sz="2400" i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DD37-6BA2-4246-B01D-6FFA8A10E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/>
              <a:t>Sample Item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DD5BE8-0A6E-44C6-98F3-FCA8B0B233AA}"/>
              </a:ext>
            </a:extLst>
          </p:cNvPr>
          <p:cNvSpPr txBox="1"/>
          <p:nvPr/>
        </p:nvSpPr>
        <p:spPr>
          <a:xfrm>
            <a:off x="533400" y="1676400"/>
            <a:ext cx="8077200" cy="49530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Wanda wouldn’t offer her little brother a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Christmas cookie because he ate all of her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Halloween candy last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october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Brother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October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C9B6EA-613A-4A43-8C79-C54797A1869E}"/>
              </a:ext>
            </a:extLst>
          </p:cNvPr>
          <p:cNvSpPr txBox="1"/>
          <p:nvPr/>
        </p:nvSpPr>
        <p:spPr>
          <a:xfrm>
            <a:off x="533400" y="1676400"/>
            <a:ext cx="80772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Wanda wouldn’t offer her little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brother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Christmas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because he ate all of her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Halloween candy last </a:t>
            </a:r>
            <a:r>
              <a:rPr lang="en-US" sz="2800" b="1" u="sng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october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Brother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October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F8E344-DBF7-4E2E-95B4-BBBA49DE62E9}"/>
              </a:ext>
            </a:extLst>
          </p:cNvPr>
          <p:cNvSpPr txBox="1"/>
          <p:nvPr/>
        </p:nvSpPr>
        <p:spPr>
          <a:xfrm>
            <a:off x="533400" y="1676400"/>
            <a:ext cx="80772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Wanda wouldn’t offer her little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brother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Christmas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because he ate all of her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Halloween candy last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October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Brother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October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pic>
        <p:nvPicPr>
          <p:cNvPr id="8" name="Picture 7" descr="copyright.jpg">
            <a:extLst>
              <a:ext uri="{FF2B5EF4-FFF2-40B4-BE49-F238E27FC236}">
                <a16:creationId xmlns:a16="http://schemas.microsoft.com/office/drawing/2014/main" id="{80E4816E-0E95-43FB-8473-637C8A22A2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3" y="4038600"/>
            <a:ext cx="1290637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FA17E6F8-1818-4625-975F-1498C867D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419600"/>
            <a:ext cx="2209800" cy="1676400"/>
          </a:xfrm>
          <a:prstGeom prst="wedgeRoundRectCallout">
            <a:avLst>
              <a:gd name="adj1" fmla="val 115120"/>
              <a:gd name="adj2" fmla="val -17750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Is</a:t>
            </a:r>
            <a:r>
              <a:rPr lang="en-US" altLang="en-US" sz="2000" i="1">
                <a:solidFill>
                  <a:schemeClr val="bg1"/>
                </a:solidFill>
                <a:latin typeface="Arial Black" panose="020B0A04020102020204" pitchFamily="34" charset="0"/>
              </a:rPr>
              <a:t> brother</a:t>
            </a:r>
            <a:r>
              <a:rPr lang="en-US" altLang="en-US" sz="2000">
                <a:solidFill>
                  <a:schemeClr val="bg1"/>
                </a:solidFill>
              </a:rPr>
              <a:t>,</a:t>
            </a:r>
            <a:r>
              <a:rPr lang="en-US" altLang="en-US" sz="2000" i="1">
                <a:solidFill>
                  <a:schemeClr val="bg1"/>
                </a:solidFill>
                <a:latin typeface="Arial Black" panose="020B0A04020102020204" pitchFamily="34" charset="0"/>
              </a:rPr>
              <a:t> cookie</a:t>
            </a:r>
            <a:r>
              <a:rPr lang="en-US" altLang="en-US" sz="2000">
                <a:solidFill>
                  <a:schemeClr val="bg1"/>
                </a:solidFill>
              </a:rPr>
              <a:t>, or</a:t>
            </a:r>
            <a:r>
              <a:rPr lang="en-US" altLang="en-US" sz="2000" i="1">
                <a:solidFill>
                  <a:schemeClr val="bg1"/>
                </a:solidFill>
                <a:latin typeface="Arial Black" panose="020B0A04020102020204" pitchFamily="34" charset="0"/>
              </a:rPr>
              <a:t> october </a:t>
            </a:r>
            <a:r>
              <a:rPr lang="en-US" altLang="en-US" sz="2000">
                <a:solidFill>
                  <a:schemeClr val="bg1"/>
                </a:solidFill>
              </a:rPr>
              <a:t>a problem?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F9E468E-E835-41C0-A90A-5049E52FF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419600"/>
            <a:ext cx="2209800" cy="1676400"/>
          </a:xfrm>
          <a:prstGeom prst="wedgeRoundRectCallout">
            <a:avLst>
              <a:gd name="adj1" fmla="val 115120"/>
              <a:gd name="adj2" fmla="val -17750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chemeClr val="bg1"/>
                </a:solidFill>
                <a:latin typeface="Arial Black" panose="020B0A04020102020204" pitchFamily="34" charset="0"/>
              </a:rPr>
              <a:t>October </a:t>
            </a:r>
            <a:r>
              <a:rPr lang="en-US" altLang="en-US" sz="2000">
                <a:solidFill>
                  <a:schemeClr val="bg1"/>
                </a:solidFill>
              </a:rPr>
              <a:t> needs a capital letter, which option</a:t>
            </a:r>
            <a:r>
              <a:rPr lang="en-US" altLang="en-US" sz="2000" i="1">
                <a:solidFill>
                  <a:schemeClr val="bg1"/>
                </a:solidFill>
                <a:latin typeface="Arial Black" panose="020B0A04020102020204" pitchFamily="34" charset="0"/>
              </a:rPr>
              <a:t> C </a:t>
            </a:r>
            <a:r>
              <a:rPr lang="en-US" altLang="en-US" sz="2000">
                <a:solidFill>
                  <a:schemeClr val="bg1"/>
                </a:solidFill>
              </a:rPr>
              <a:t>provides.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  <p:bldP spid="7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6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int01.jpg">
            <a:extLst>
              <a:ext uri="{FF2B5EF4-FFF2-40B4-BE49-F238E27FC236}">
                <a16:creationId xmlns:a16="http://schemas.microsoft.com/office/drawing/2014/main" id="{E671D7E5-0FDF-4C66-9653-69A4CF4A4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513" y="4038600"/>
            <a:ext cx="1598612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3B1DCC-003D-4410-BD13-5A6CECB67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9812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dirty="0"/>
              <a:t>Capitalize the first </a:t>
            </a:r>
            <a:r>
              <a:rPr lang="en-US" sz="3200" i="1" dirty="0">
                <a:solidFill>
                  <a:srgbClr val="FFC000"/>
                </a:solidFill>
              </a:rPr>
              <a:t>letter</a:t>
            </a:r>
            <a:r>
              <a:rPr lang="en-US" sz="3200" dirty="0"/>
              <a:t> of the first </a:t>
            </a:r>
            <a:r>
              <a:rPr lang="en-US" sz="3200" i="1" dirty="0">
                <a:solidFill>
                  <a:srgbClr val="FFC000"/>
                </a:solidFill>
              </a:rPr>
              <a:t>word</a:t>
            </a:r>
            <a:r>
              <a:rPr lang="en-US" sz="3200" dirty="0"/>
              <a:t> of a </a:t>
            </a:r>
            <a:r>
              <a:rPr lang="en-US" sz="3200" i="1" dirty="0">
                <a:solidFill>
                  <a:srgbClr val="FFC000"/>
                </a:solidFill>
              </a:rPr>
              <a:t>sentence</a:t>
            </a:r>
            <a:r>
              <a:rPr lang="en-US" sz="3200" dirty="0"/>
              <a:t>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DC170B-7A0C-41B7-BAB4-7962ED63D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2192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dirty="0"/>
              <a:t>the rotten pear sat in a puddle of goo on the kitchen counter.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29B50679-2AE5-4546-A27C-F65C2E9CB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343400"/>
            <a:ext cx="3352800" cy="2286000"/>
          </a:xfrm>
          <a:prstGeom prst="wedgeRoundRectCallout">
            <a:avLst>
              <a:gd name="adj1" fmla="val 128148"/>
              <a:gd name="adj2" fmla="val -19963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Dude,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 formal </a:t>
            </a:r>
            <a:r>
              <a:rPr lang="en-US" altLang="en-US" sz="2400">
                <a:solidFill>
                  <a:schemeClr val="bg1"/>
                </a:solidFill>
              </a:rPr>
              <a:t>writing is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 not </a:t>
            </a:r>
            <a:r>
              <a:rPr lang="en-US" altLang="en-US" sz="2400">
                <a:solidFill>
                  <a:schemeClr val="bg1"/>
                </a:solidFill>
              </a:rPr>
              <a:t>the same as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 texting </a:t>
            </a:r>
            <a:r>
              <a:rPr lang="en-US" altLang="en-US" sz="2400">
                <a:solidFill>
                  <a:schemeClr val="bg1"/>
                </a:solidFill>
              </a:rPr>
              <a:t>your friend!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B9737E2-2BC8-4BFA-BA31-499CB55BE91C}"/>
              </a:ext>
            </a:extLst>
          </p:cNvPr>
          <p:cNvSpPr txBox="1">
            <a:spLocks/>
          </p:cNvSpPr>
          <p:nvPr/>
        </p:nvSpPr>
        <p:spPr>
          <a:xfrm>
            <a:off x="1371600" y="2667000"/>
            <a:ext cx="64008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he rotten pear sat in a puddle of goo on the kitchen counter.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40096-0A98-404E-9554-252C5716C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Capitalize the pronoun</a:t>
            </a:r>
            <a:r>
              <a:rPr lang="en-US" sz="3200" dirty="0">
                <a:latin typeface="Georgia" pitchFamily="18" charset="0"/>
              </a:rPr>
              <a:t> </a:t>
            </a:r>
            <a:r>
              <a:rPr lang="en-US" b="1" i="1" dirty="0">
                <a:solidFill>
                  <a:srgbClr val="FFC000"/>
                </a:solidFill>
                <a:latin typeface="Garamond" pitchFamily="18" charset="0"/>
              </a:rPr>
              <a:t>I</a:t>
            </a:r>
            <a:r>
              <a:rPr lang="en-US" sz="3200" b="1" i="1" dirty="0"/>
              <a:t>.</a:t>
            </a:r>
            <a:endParaRPr lang="en-US" sz="3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202505-BB3E-473F-84F8-98E6DF4A2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858000" cy="17526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dirty="0"/>
              <a:t>If that liar Darlene claims that she spent the night studying, </a:t>
            </a:r>
            <a:r>
              <a:rPr lang="en-US" sz="2800" dirty="0" err="1"/>
              <a:t>i</a:t>
            </a:r>
            <a:r>
              <a:rPr lang="en-US" sz="2800" dirty="0"/>
              <a:t> will say that </a:t>
            </a:r>
            <a:r>
              <a:rPr lang="en-US" sz="2800" dirty="0" err="1"/>
              <a:t>i</a:t>
            </a:r>
            <a:r>
              <a:rPr lang="en-US" sz="2800" dirty="0"/>
              <a:t> saw her kissing Thomas at the movies.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BD23F0C-BB1B-471B-BB97-D1757E5EC7C8}"/>
              </a:ext>
            </a:extLst>
          </p:cNvPr>
          <p:cNvSpPr txBox="1">
            <a:spLocks/>
          </p:cNvSpPr>
          <p:nvPr/>
        </p:nvSpPr>
        <p:spPr>
          <a:xfrm>
            <a:off x="1143000" y="1981200"/>
            <a:ext cx="6858000" cy="1752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If that liar Darlene claims that she spent the night studying, </a:t>
            </a:r>
            <a:r>
              <a:rPr lang="en-US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will say that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saw her kissing Thomas at the movies.</a:t>
            </a:r>
          </a:p>
        </p:txBody>
      </p:sp>
      <p:pic>
        <p:nvPicPr>
          <p:cNvPr id="5" name="Picture 4" descr="point03.jpg">
            <a:extLst>
              <a:ext uri="{FF2B5EF4-FFF2-40B4-BE49-F238E27FC236}">
                <a16:creationId xmlns:a16="http://schemas.microsoft.com/office/drawing/2014/main" id="{8EA2BB50-010E-4C9E-A7E0-9DF9AD4DB8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88" y="3581400"/>
            <a:ext cx="126841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>
            <a:extLst>
              <a:ext uri="{FF2B5EF4-FFF2-40B4-BE49-F238E27FC236}">
                <a16:creationId xmlns:a16="http://schemas.microsoft.com/office/drawing/2014/main" id="{C22A18D6-6E7E-4895-9479-6F8797AC3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267200"/>
            <a:ext cx="3276600" cy="2057400"/>
          </a:xfrm>
          <a:prstGeom prst="wedgeRoundRectCallout">
            <a:avLst>
              <a:gd name="adj1" fmla="val -144579"/>
              <a:gd name="adj2" fmla="val -47417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Don’t be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lazy! </a:t>
            </a:r>
            <a:r>
              <a:rPr lang="en-US" altLang="en-US" sz="2400">
                <a:solidFill>
                  <a:schemeClr val="bg1"/>
                </a:solidFill>
              </a:rPr>
              <a:t>Capitalize those </a:t>
            </a:r>
            <a:r>
              <a:rPr lang="en-US" altLang="en-US" sz="2400" b="1" i="1">
                <a:solidFill>
                  <a:schemeClr val="bg1"/>
                </a:solidFill>
                <a:latin typeface="Garamond" panose="02020404030301010803" pitchFamily="18" charset="0"/>
              </a:rPr>
              <a:t>I</a:t>
            </a:r>
            <a:r>
              <a:rPr lang="en-US" altLang="en-US" sz="1200" b="1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altLang="en-US" sz="2400">
                <a:solidFill>
                  <a:schemeClr val="bg1"/>
                </a:solidFill>
              </a:rPr>
              <a:t>’s. You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deserve </a:t>
            </a:r>
            <a:r>
              <a:rPr lang="en-US" altLang="en-US" sz="2400">
                <a:solidFill>
                  <a:schemeClr val="bg1"/>
                </a:solidFill>
              </a:rPr>
              <a:t>a capital letter!</a:t>
            </a:r>
            <a:endParaRPr lang="en-US" altLang="en-US" sz="2400" i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8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8672B-DB22-4DA0-AE39-1999571C0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454025"/>
            <a:ext cx="7620000" cy="14509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Capitalize </a:t>
            </a:r>
            <a:r>
              <a:rPr lang="en-US" sz="3200" i="1" dirty="0">
                <a:solidFill>
                  <a:srgbClr val="FFC000"/>
                </a:solidFill>
              </a:rPr>
              <a:t>proper nouns</a:t>
            </a:r>
            <a:r>
              <a:rPr lang="en-US" sz="3200" dirty="0"/>
              <a:t>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00F22C-E560-4F6B-9C05-D510556AF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7010400" cy="15240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dirty="0"/>
              <a:t>On </a:t>
            </a:r>
            <a:r>
              <a:rPr lang="en-US" sz="2800" dirty="0" err="1"/>
              <a:t>tuesday</a:t>
            </a:r>
            <a:r>
              <a:rPr lang="en-US" sz="2800" dirty="0"/>
              <a:t>, </a:t>
            </a:r>
            <a:r>
              <a:rPr lang="en-US" sz="2800" dirty="0" err="1"/>
              <a:t>september</a:t>
            </a:r>
            <a:r>
              <a:rPr lang="en-US" sz="2800" dirty="0"/>
              <a:t> 18, </a:t>
            </a:r>
            <a:r>
              <a:rPr lang="en-US" sz="2800" dirty="0" err="1"/>
              <a:t>elizabeth</a:t>
            </a:r>
            <a:r>
              <a:rPr lang="en-US" sz="2800" dirty="0"/>
              <a:t> cooked her first pot of squid eyeball stew. 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84C6CB1-F7FB-4B33-9B12-6BF436EEC3A4}"/>
              </a:ext>
            </a:extLst>
          </p:cNvPr>
          <p:cNvSpPr txBox="1">
            <a:spLocks/>
          </p:cNvSpPr>
          <p:nvPr/>
        </p:nvSpPr>
        <p:spPr>
          <a:xfrm>
            <a:off x="1066800" y="2209800"/>
            <a:ext cx="70104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On </a:t>
            </a:r>
            <a:r>
              <a:rPr lang="en-US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</a:t>
            </a:r>
            <a:r>
              <a:rPr lang="en-US" sz="2800" dirty="0" err="1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uesday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eptember 18, </a:t>
            </a:r>
            <a:r>
              <a:rPr lang="en-US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</a:t>
            </a:r>
            <a:r>
              <a:rPr lang="en-US" sz="2800" dirty="0" err="1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lizabeth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cooked her first pot of squid eyeball stew. </a:t>
            </a:r>
          </a:p>
        </p:txBody>
      </p:sp>
      <p:pic>
        <p:nvPicPr>
          <p:cNvPr id="5" name="Picture 4" descr="point02.jpg">
            <a:extLst>
              <a:ext uri="{FF2B5EF4-FFF2-40B4-BE49-F238E27FC236}">
                <a16:creationId xmlns:a16="http://schemas.microsoft.com/office/drawing/2014/main" id="{DEC05BF3-87FF-4744-B316-F7A6FF95BB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387725"/>
            <a:ext cx="24384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>
            <a:extLst>
              <a:ext uri="{FF2B5EF4-FFF2-40B4-BE49-F238E27FC236}">
                <a16:creationId xmlns:a16="http://schemas.microsoft.com/office/drawing/2014/main" id="{5B43A672-3236-46FF-9A5B-9F5DD9715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114800"/>
            <a:ext cx="3733800" cy="2362200"/>
          </a:xfrm>
          <a:prstGeom prst="wedgeRoundRectCallout">
            <a:avLst>
              <a:gd name="adj1" fmla="val 141231"/>
              <a:gd name="adj2" fmla="val -57324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Proper nouns include the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days</a:t>
            </a:r>
            <a:r>
              <a:rPr lang="en-US" altLang="en-US" sz="2400">
                <a:solidFill>
                  <a:schemeClr val="bg1"/>
                </a:solidFill>
              </a:rPr>
              <a:t> of the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week</a:t>
            </a:r>
            <a:r>
              <a:rPr lang="en-US" altLang="en-US" sz="2400">
                <a:solidFill>
                  <a:schemeClr val="bg1"/>
                </a:solidFill>
              </a:rPr>
              <a:t>, the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months</a:t>
            </a:r>
            <a:r>
              <a:rPr lang="en-US" altLang="en-US" sz="2400">
                <a:solidFill>
                  <a:schemeClr val="bg1"/>
                </a:solidFill>
              </a:rPr>
              <a:t> of the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en-US" altLang="en-US" sz="2400" i="1">
                <a:solidFill>
                  <a:schemeClr val="bg1"/>
                </a:solidFill>
              </a:rPr>
              <a:t>, </a:t>
            </a:r>
            <a:r>
              <a:rPr lang="en-US" altLang="en-US" sz="2400">
                <a:solidFill>
                  <a:schemeClr val="bg1"/>
                </a:solidFill>
              </a:rPr>
              <a:t>and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 names</a:t>
            </a:r>
            <a:r>
              <a:rPr lang="en-US" altLang="en-US" sz="240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9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17F45CC9-78ED-4712-AE5D-F289BB26A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6000"/>
            <a:ext cx="2436813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AA6FB6DE-C8A1-4D65-B8D5-FA4B4F6E35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6000"/>
            <a:ext cx="24384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6371B4-EB6A-4338-8055-6F39F211C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Titles Before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7315B-402B-4558-92BF-309AF526C9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2620963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P</a:t>
            </a:r>
            <a:r>
              <a:rPr lang="en-US" dirty="0"/>
              <a:t>rofessor Stone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U</a:t>
            </a:r>
            <a:r>
              <a:rPr lang="en-US" dirty="0"/>
              <a:t>ncle Jerry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P</a:t>
            </a:r>
            <a:r>
              <a:rPr lang="en-US" dirty="0"/>
              <a:t>resident Obama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7A0BD-5E4C-443A-8C93-4C5FAB793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048000" cy="3200400"/>
          </a:xfrm>
        </p:spPr>
        <p:txBody>
          <a:bodyPr/>
          <a:lstStyle/>
          <a:p>
            <a:pPr>
              <a:defRPr/>
            </a:pPr>
            <a:r>
              <a:rPr lang="en-US" dirty="0"/>
              <a:t>the nursing </a:t>
            </a: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rofessor</a:t>
            </a:r>
          </a:p>
          <a:p>
            <a:pPr>
              <a:defRPr/>
            </a:pPr>
            <a:r>
              <a:rPr lang="en-US" dirty="0"/>
              <a:t>my </a:t>
            </a:r>
            <a:r>
              <a:rPr lang="en-US" dirty="0">
                <a:solidFill>
                  <a:srgbClr val="FFC000"/>
                </a:solidFill>
              </a:rPr>
              <a:t>u</a:t>
            </a:r>
            <a:r>
              <a:rPr lang="en-US" dirty="0"/>
              <a:t>ncle</a:t>
            </a:r>
          </a:p>
          <a:p>
            <a:pPr>
              <a:defRPr/>
            </a:pPr>
            <a:r>
              <a:rPr lang="en-US" dirty="0"/>
              <a:t>the </a:t>
            </a: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resident of our stamp collecting club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F8A0014D-D986-4636-87F1-F52491549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410200"/>
            <a:ext cx="1981200" cy="1066800"/>
          </a:xfrm>
          <a:prstGeom prst="wedgeRoundRectCallout">
            <a:avLst>
              <a:gd name="adj1" fmla="val 46190"/>
              <a:gd name="adj2" fmla="val -19430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D29B298E-7E5F-402B-BB8B-DB520E6E3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486400"/>
            <a:ext cx="2743200" cy="1143000"/>
          </a:xfrm>
          <a:prstGeom prst="wedgeRoundRectCallout">
            <a:avLst>
              <a:gd name="adj1" fmla="val -75597"/>
              <a:gd name="adj2" fmla="val -18867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int01.jpg">
            <a:extLst>
              <a:ext uri="{FF2B5EF4-FFF2-40B4-BE49-F238E27FC236}">
                <a16:creationId xmlns:a16="http://schemas.microsoft.com/office/drawing/2014/main" id="{F54A5329-A750-40DB-9D4F-1C76312A5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088" y="2286000"/>
            <a:ext cx="2205037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point01.jpg">
            <a:extLst>
              <a:ext uri="{FF2B5EF4-FFF2-40B4-BE49-F238E27FC236}">
                <a16:creationId xmlns:a16="http://schemas.microsoft.com/office/drawing/2014/main" id="{1F698EB7-1FD0-4E5C-8FD0-BB70894BF4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327275"/>
            <a:ext cx="22860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E7FB25-77CF-4544-A606-05361FB10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Specific Places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C23D2-89A2-40C0-B1E9-486809BD65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2971800" cy="2620963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T</a:t>
            </a:r>
            <a:r>
              <a:rPr lang="en-US" dirty="0"/>
              <a:t>ito’s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T</a:t>
            </a:r>
            <a:r>
              <a:rPr lang="en-US" dirty="0"/>
              <a:t>aco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P</a:t>
            </a:r>
            <a:r>
              <a:rPr lang="en-US" dirty="0"/>
              <a:t>alace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N</a:t>
            </a:r>
            <a:r>
              <a:rPr lang="en-US" dirty="0"/>
              <a:t>ew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Y</a:t>
            </a:r>
            <a:r>
              <a:rPr lang="en-US" dirty="0"/>
              <a:t>ork </a:t>
            </a:r>
            <a:r>
              <a:rPr lang="en-US" u="sng" dirty="0">
                <a:solidFill>
                  <a:srgbClr val="FFC000"/>
                </a:solidFill>
                <a:latin typeface="Arial Black" pitchFamily="34" charset="0"/>
              </a:rPr>
              <a:t>C</a:t>
            </a:r>
            <a:r>
              <a:rPr lang="en-US" dirty="0"/>
              <a:t>ity </a:t>
            </a:r>
          </a:p>
          <a:p>
            <a:pPr>
              <a:buClr>
                <a:schemeClr val="tx1"/>
              </a:buClr>
              <a:defRPr/>
            </a:pPr>
            <a:r>
              <a:rPr lang="en-US" u="sng" dirty="0" err="1">
                <a:solidFill>
                  <a:srgbClr val="FFC000"/>
                </a:solidFill>
                <a:latin typeface="Arial Black" pitchFamily="34" charset="0"/>
              </a:rPr>
              <a:t>G</a:t>
            </a:r>
            <a:r>
              <a:rPr lang="en-US" dirty="0" err="1"/>
              <a:t>atorland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DBB93-71E1-4807-B934-9504FAFB5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2600" y="2438400"/>
            <a:ext cx="3048000" cy="3200400"/>
          </a:xfrm>
        </p:spPr>
        <p:txBody>
          <a:bodyPr/>
          <a:lstStyle/>
          <a:p>
            <a:pPr>
              <a:defRPr/>
            </a:pPr>
            <a:r>
              <a:rPr lang="en-US" dirty="0"/>
              <a:t>the </a:t>
            </a:r>
            <a:r>
              <a:rPr lang="en-US" dirty="0">
                <a:solidFill>
                  <a:srgbClr val="FFC000"/>
                </a:solidFill>
              </a:rPr>
              <a:t>t</a:t>
            </a:r>
            <a:r>
              <a:rPr lang="en-US" dirty="0"/>
              <a:t>aco </a:t>
            </a:r>
            <a:r>
              <a:rPr lang="en-US" dirty="0">
                <a:solidFill>
                  <a:srgbClr val="FFC000"/>
                </a:solidFill>
              </a:rPr>
              <a:t>s</a:t>
            </a:r>
            <a:r>
              <a:rPr lang="en-US" dirty="0"/>
              <a:t>tand outside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ity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>
                <a:solidFill>
                  <a:srgbClr val="FFC000"/>
                </a:solidFill>
              </a:rPr>
              <a:t>t</a:t>
            </a:r>
            <a:r>
              <a:rPr lang="en-US" dirty="0"/>
              <a:t>heme </a:t>
            </a:r>
            <a:r>
              <a:rPr lang="en-US" dirty="0">
                <a:solidFill>
                  <a:srgbClr val="FFC000"/>
                </a:solidFill>
              </a:rPr>
              <a:t>p</a:t>
            </a:r>
            <a:r>
              <a:rPr lang="en-US" dirty="0"/>
              <a:t>ark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CD22C888-26E4-4005-BCA9-ECC651FCF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648200"/>
            <a:ext cx="1981200" cy="1066800"/>
          </a:xfrm>
          <a:prstGeom prst="wedgeRoundRectCallout">
            <a:avLst>
              <a:gd name="adj1" fmla="val 82667"/>
              <a:gd name="adj2" fmla="val -190153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Capitalize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5F636D52-BB36-43B8-84B1-DE2696CD1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181600"/>
            <a:ext cx="2743200" cy="1143000"/>
          </a:xfrm>
          <a:prstGeom prst="wedgeRoundRectCallout">
            <a:avLst>
              <a:gd name="adj1" fmla="val -59917"/>
              <a:gd name="adj2" fmla="val -22467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But use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lower case </a:t>
            </a:r>
            <a:r>
              <a:rPr lang="en-US" altLang="en-US" sz="2400">
                <a:solidFill>
                  <a:schemeClr val="bg1"/>
                </a:solidFill>
              </a:rPr>
              <a:t>for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</a:rPr>
              <a:t>these</a:t>
            </a:r>
            <a:r>
              <a:rPr lang="en-US" altLang="en-US" sz="2400" i="1">
                <a:solidFill>
                  <a:schemeClr val="bg1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build="p"/>
      <p:bldP spid="5" grpId="0" animBg="1"/>
      <p:bldP spid="5" grpId="1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10263</TotalTime>
  <Words>1803</Words>
  <Application>Microsoft Office PowerPoint</Application>
  <PresentationFormat>On-screen Show (4:3)</PresentationFormat>
  <Paragraphs>516</Paragraphs>
  <Slides>33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Arial Black</vt:lpstr>
      <vt:lpstr>Calibri</vt:lpstr>
      <vt:lpstr>Garamond</vt:lpstr>
      <vt:lpstr>Georgia</vt:lpstr>
      <vt:lpstr>Times New Roman</vt:lpstr>
      <vt:lpstr>Wingdings</vt:lpstr>
      <vt:lpstr>Office Theme</vt:lpstr>
      <vt:lpstr>Capitalization</vt:lpstr>
      <vt:lpstr>PowerPoint Presentation</vt:lpstr>
      <vt:lpstr>A capitalization item on an objective test might look like this . . .</vt:lpstr>
      <vt:lpstr>Sample Item</vt:lpstr>
      <vt:lpstr>Capitalize the first letter of the first word of a sentence.</vt:lpstr>
      <vt:lpstr>Capitalize the pronoun I.</vt:lpstr>
      <vt:lpstr>Capitalize proper nouns.</vt:lpstr>
      <vt:lpstr>Titles Before Names</vt:lpstr>
      <vt:lpstr>Specific Places</vt:lpstr>
      <vt:lpstr>Organizations</vt:lpstr>
      <vt:lpstr>Companies</vt:lpstr>
      <vt:lpstr>Product Names</vt:lpstr>
      <vt:lpstr>Religions</vt:lpstr>
      <vt:lpstr>Languages</vt:lpstr>
      <vt:lpstr>Nationalities</vt:lpstr>
      <vt:lpstr>Holidays</vt:lpstr>
      <vt:lpstr>Departments</vt:lpstr>
      <vt:lpstr>Historical Eras</vt:lpstr>
      <vt:lpstr>Regions of the Country</vt:lpstr>
      <vt:lpstr>Course Names</vt:lpstr>
      <vt:lpstr>Titles of Works</vt:lpstr>
      <vt:lpstr>Quick Test</vt:lpstr>
      <vt:lpstr>Item 1</vt:lpstr>
      <vt:lpstr>Item 2</vt:lpstr>
      <vt:lpstr>Item 3</vt:lpstr>
      <vt:lpstr>Item 4</vt:lpstr>
      <vt:lpstr>Item 5</vt:lpstr>
      <vt:lpstr>Item 6</vt:lpstr>
      <vt:lpstr>Item 7</vt:lpstr>
      <vt:lpstr>Item 8</vt:lpstr>
      <vt:lpstr>Item 9</vt:lpstr>
      <vt:lpstr>Item 10</vt:lpstr>
      <vt:lpstr>PowerPoint Presentation</vt:lpstr>
    </vt:vector>
  </TitlesOfParts>
  <Manager>herself</Manager>
  <Company>TurtleEliot Enterprises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Capitalization</dc:title>
  <dc:creator>Robin L. Simmons</dc:creator>
  <cp:keywords>capitalization, Grammar Bytes!, Robin L. Simmons</cp:keywords>
  <dc:description>This presentation is ©1997 - 2016 by Robin L. Simmons. All Rights Reserved.</dc:description>
  <cp:lastModifiedBy>Mary Goltl</cp:lastModifiedBy>
  <cp:revision>159</cp:revision>
  <dcterms:created xsi:type="dcterms:W3CDTF">2008-05-06T15:35:09Z</dcterms:created>
  <dcterms:modified xsi:type="dcterms:W3CDTF">2019-01-19T22:51:46Z</dcterms:modified>
</cp:coreProperties>
</file>