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7620000"/>
  <p:notesSz cx="6858000" cy="9144000"/>
  <p:defaultTextStyle>
    <a:lvl1pPr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1pPr>
    <a:lvl2pPr indent="3429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2pPr>
    <a:lvl3pPr indent="6858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3pPr>
    <a:lvl4pPr indent="10287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4pPr>
    <a:lvl5pPr indent="13716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5pPr>
    <a:lvl6pPr indent="17145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6pPr>
    <a:lvl7pPr indent="20574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7pPr>
    <a:lvl8pPr indent="24003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8pPr>
    <a:lvl9pPr indent="2743200" algn="ctr" defTabSz="457200">
      <a:defRPr sz="3200">
        <a:solidFill>
          <a:srgbClr val="FFFFFF"/>
        </a:solidFill>
        <a:latin typeface="+mn-lt"/>
        <a:ea typeface="+mn-ea"/>
        <a:cs typeface="+mn-cs"/>
        <a:sym typeface="Futura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282C2D"/>
              </a:solidFill>
              <a:prstDash val="solid"/>
              <a:miter lim="400000"/>
            </a:ln>
          </a:left>
          <a:right>
            <a:ln w="12700" cap="flat">
              <a:solidFill>
                <a:srgbClr val="282C2D"/>
              </a:solidFill>
              <a:prstDash val="solid"/>
              <a:miter lim="400000"/>
            </a:ln>
          </a:right>
          <a:top>
            <a:ln w="12700" cap="flat">
              <a:solidFill>
                <a:srgbClr val="282C2D"/>
              </a:solidFill>
              <a:prstDash val="solid"/>
              <a:miter lim="400000"/>
            </a:ln>
          </a:top>
          <a:bottom>
            <a:ln w="12700" cap="flat">
              <a:solidFill>
                <a:srgbClr val="282C2D"/>
              </a:solidFill>
              <a:prstDash val="solid"/>
              <a:miter lim="400000"/>
            </a:ln>
          </a:bottom>
          <a:insideH>
            <a:ln w="12700" cap="flat">
              <a:solidFill>
                <a:srgbClr val="282C2D"/>
              </a:solidFill>
              <a:prstDash val="solid"/>
              <a:miter lim="400000"/>
            </a:ln>
          </a:insideH>
          <a:insideV>
            <a:ln w="12700" cap="flat">
              <a:solidFill>
                <a:srgbClr val="282C2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282C2D"/>
              </a:solidFill>
              <a:prstDash val="solid"/>
              <a:miter lim="400000"/>
            </a:ln>
          </a:left>
          <a:right>
            <a:ln w="12700" cap="flat">
              <a:solidFill>
                <a:srgbClr val="282C2D"/>
              </a:solidFill>
              <a:prstDash val="solid"/>
              <a:miter lim="400000"/>
            </a:ln>
          </a:right>
          <a:top>
            <a:ln w="12700" cap="flat">
              <a:solidFill>
                <a:srgbClr val="282C2D"/>
              </a:solidFill>
              <a:prstDash val="solid"/>
              <a:miter lim="400000"/>
            </a:ln>
          </a:top>
          <a:bottom>
            <a:ln w="12700" cap="flat">
              <a:solidFill>
                <a:srgbClr val="282C2D"/>
              </a:solidFill>
              <a:prstDash val="solid"/>
              <a:miter lim="400000"/>
            </a:ln>
          </a:bottom>
          <a:insideH>
            <a:ln w="12700" cap="flat">
              <a:solidFill>
                <a:srgbClr val="282C2D"/>
              </a:solidFill>
              <a:prstDash val="solid"/>
              <a:miter lim="400000"/>
            </a:ln>
          </a:insideH>
          <a:insideV>
            <a:ln w="12700" cap="flat">
              <a:solidFill>
                <a:srgbClr val="282C2D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282C2D"/>
              </a:solidFill>
              <a:prstDash val="solid"/>
              <a:miter lim="400000"/>
            </a:ln>
          </a:left>
          <a:right>
            <a:ln w="12700" cap="flat">
              <a:solidFill>
                <a:srgbClr val="282C2D"/>
              </a:solidFill>
              <a:prstDash val="solid"/>
              <a:miter lim="400000"/>
            </a:ln>
          </a:right>
          <a:top>
            <a:ln w="12700" cap="flat">
              <a:solidFill>
                <a:srgbClr val="282C2D"/>
              </a:solidFill>
              <a:prstDash val="solid"/>
              <a:miter lim="400000"/>
            </a:ln>
          </a:top>
          <a:bottom>
            <a:ln w="12700" cap="flat">
              <a:solidFill>
                <a:srgbClr val="282C2D"/>
              </a:solidFill>
              <a:prstDash val="solid"/>
              <a:miter lim="400000"/>
            </a:ln>
          </a:bottom>
          <a:insideH>
            <a:ln w="12700" cap="flat">
              <a:solidFill>
                <a:srgbClr val="282C2D"/>
              </a:solidFill>
              <a:prstDash val="solid"/>
              <a:miter lim="400000"/>
            </a:ln>
          </a:insideH>
          <a:insideV>
            <a:ln w="12700" cap="flat">
              <a:solidFill>
                <a:srgbClr val="282C2D"/>
              </a:solidFill>
              <a:prstDash val="solid"/>
              <a:miter lim="400000"/>
            </a:ln>
          </a:insideV>
        </a:tcBdr>
        <a:fill>
          <a:solidFill>
            <a:srgbClr val="296F6A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428" y="6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4388"/>
          <c:y val="7.8823599999999994E-2"/>
          <c:w val="0.88561199999999995"/>
          <c:h val="0.797664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7A39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1-4ED5-98FE-C7069A41C1F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757D7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1-4ED5-98FE-C7069A41C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67059568"/>
        <c:axId val="373026128"/>
      </c:barChart>
      <c:catAx>
        <c:axId val="367059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400" b="0" i="0" u="none" strike="noStrike">
                <a:solidFill>
                  <a:srgbClr val="FFFFFF"/>
                </a:solidFill>
                <a:effectLst/>
                <a:latin typeface="Futura"/>
              </a:defRPr>
            </a:pPr>
            <a:endParaRPr lang="en-US"/>
          </a:p>
        </c:txPr>
        <c:crossAx val="373026128"/>
        <c:crosses val="autoZero"/>
        <c:auto val="1"/>
        <c:lblAlgn val="ctr"/>
        <c:lblOffset val="100"/>
        <c:noMultiLvlLbl val="1"/>
      </c:catAx>
      <c:valAx>
        <c:axId val="373026128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400" b="0" i="0" u="none" strike="noStrike">
                <a:solidFill>
                  <a:srgbClr val="FFFFFF"/>
                </a:solidFill>
                <a:effectLst/>
                <a:latin typeface="Futura"/>
              </a:defRPr>
            </a:pPr>
            <a:endParaRPr lang="en-US"/>
          </a:p>
        </c:txPr>
        <c:crossAx val="36705956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927331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7" name="shadow.png"/>
          <p:cNvPicPr/>
          <p:nvPr/>
        </p:nvPicPr>
        <p:blipFill>
          <a:blip r:embed="rId2">
            <a:extLst/>
          </a:blip>
          <a:srcRect b="12151"/>
          <a:stretch>
            <a:fillRect/>
          </a:stretch>
        </p:blipFill>
        <p:spPr>
          <a:xfrm>
            <a:off x="1699181" y="2887901"/>
            <a:ext cx="6761609" cy="6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 rot="10800000" flipH="1">
            <a:off x="1699181" y="850286"/>
            <a:ext cx="6761609" cy="64728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1016000" y="1485900"/>
            <a:ext cx="8140700" cy="139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117600" y="1562100"/>
            <a:ext cx="79121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1" name="il.jpg"/>
          <p:cNvPicPr/>
          <p:nvPr/>
        </p:nvPicPr>
        <p:blipFill>
          <a:blip r:embed="rId3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663700" y="1600200"/>
            <a:ext cx="6819900" cy="1181100"/>
          </a:xfrm>
          <a:prstGeom prst="rect">
            <a:avLst/>
          </a:prstGeom>
        </p:spPr>
        <p:txBody>
          <a:bodyPr lIns="0" tIns="0" rIns="0" bIns="0" anchor="b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s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65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 rot="10800000" flipH="1">
            <a:off x="2192008" y="936346"/>
            <a:ext cx="5767497" cy="55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>
            <a:off x="2192008" y="5059974"/>
            <a:ext cx="5767497" cy="55211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625600" y="1473200"/>
            <a:ext cx="6896100" cy="359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752600" y="1562100"/>
            <a:ext cx="6642100" cy="342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2095500" y="3810000"/>
            <a:ext cx="5956300" cy="8890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72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2882690" y="3003229"/>
            <a:ext cx="4387249" cy="47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shadow.png"/>
          <p:cNvPicPr/>
          <p:nvPr/>
        </p:nvPicPr>
        <p:blipFill>
          <a:blip r:embed="rId2">
            <a:extLst/>
          </a:blip>
          <a:srcRect b="11657"/>
          <a:stretch>
            <a:fillRect/>
          </a:stretch>
        </p:blipFill>
        <p:spPr>
          <a:xfrm>
            <a:off x="2917933" y="4879005"/>
            <a:ext cx="4327991" cy="41669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2451100" y="3467100"/>
            <a:ext cx="5257800" cy="142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565400" y="3543300"/>
            <a:ext cx="5029200" cy="1257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1384300" y="1257300"/>
            <a:ext cx="7366000" cy="10795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79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2133347" y="1707810"/>
            <a:ext cx="5734633" cy="624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>
            <a:off x="1948595" y="4815566"/>
            <a:ext cx="5716210" cy="54720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1358900" y="2311400"/>
            <a:ext cx="6896100" cy="251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498600" y="2387600"/>
            <a:ext cx="6629400" cy="234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2006600" y="2603500"/>
            <a:ext cx="3886200" cy="1079500"/>
          </a:xfrm>
          <a:prstGeom prst="rect">
            <a:avLst/>
          </a:prstGeom>
        </p:spPr>
        <p:txBody>
          <a:bodyPr lIns="50800" tIns="50800" rIns="50800" bIns="50800"/>
          <a:lstStyle>
            <a:lvl1pPr algn="r" defTabSz="457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86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839552" y="1346212"/>
            <a:ext cx="5316735" cy="579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shadow.png"/>
          <p:cNvPicPr/>
          <p:nvPr/>
        </p:nvPicPr>
        <p:blipFill>
          <a:blip r:embed="rId2">
            <a:extLst/>
          </a:blip>
          <a:srcRect b="11113"/>
          <a:stretch>
            <a:fillRect/>
          </a:stretch>
        </p:blipFill>
        <p:spPr>
          <a:xfrm>
            <a:off x="715584" y="2920177"/>
            <a:ext cx="5208820" cy="50458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889000" y="1930400"/>
            <a:ext cx="4876800" cy="10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977900" y="2006600"/>
            <a:ext cx="4686300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295400" y="2044700"/>
            <a:ext cx="4089400" cy="7747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1295400" y="3111500"/>
            <a:ext cx="4089400" cy="2578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>
              <a:spcBef>
                <a:spcPts val="0"/>
              </a:spcBef>
              <a:buSzTx/>
              <a:buNone/>
              <a:defRPr sz="26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26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26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26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26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 b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511300" y="1752600"/>
            <a:ext cx="7150100" cy="990600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Sub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 b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97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3786349" y="2318555"/>
            <a:ext cx="5316735" cy="579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hadow.png"/>
          <p:cNvPicPr/>
          <p:nvPr/>
        </p:nvPicPr>
        <p:blipFill>
          <a:blip r:embed="rId2">
            <a:extLst/>
          </a:blip>
          <a:srcRect b="12372"/>
          <a:stretch>
            <a:fillRect/>
          </a:stretch>
        </p:blipFill>
        <p:spPr>
          <a:xfrm>
            <a:off x="3702069" y="3892521"/>
            <a:ext cx="5208820" cy="49744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3873500" y="2895600"/>
            <a:ext cx="4876800" cy="10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962400" y="2971800"/>
            <a:ext cx="4686300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267200" y="3022600"/>
            <a:ext cx="4064000" cy="774700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457200"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 b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04" name="shadow.png"/>
          <p:cNvPicPr/>
          <p:nvPr/>
        </p:nvPicPr>
        <p:blipFill>
          <a:blip r:embed="rId2">
            <a:extLst/>
          </a:blip>
          <a:srcRect b="12068"/>
          <a:stretch>
            <a:fillRect/>
          </a:stretch>
        </p:blipFill>
        <p:spPr>
          <a:xfrm>
            <a:off x="1625600" y="2209800"/>
            <a:ext cx="6758803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1866900" y="88899"/>
            <a:ext cx="6758803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1016000" y="825500"/>
            <a:ext cx="8140700" cy="139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117600" y="901700"/>
            <a:ext cx="79121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549400" y="977900"/>
            <a:ext cx="7048500" cy="11049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1549400" y="2463800"/>
            <a:ext cx="4381500" cy="3657600"/>
          </a:xfrm>
          <a:prstGeom prst="rect">
            <a:avLst/>
          </a:prstGeom>
        </p:spPr>
        <p:txBody>
          <a:bodyPr lIns="50800" tIns="50800" rIns="50800" bIns="50800"/>
          <a:lstStyle>
            <a:lvl1pPr marL="812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2566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1701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21456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2590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 b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12" name="shadow.png"/>
          <p:cNvPicPr/>
          <p:nvPr/>
        </p:nvPicPr>
        <p:blipFill>
          <a:blip r:embed="rId2">
            <a:extLst/>
          </a:blip>
          <a:srcRect b="12068"/>
          <a:stretch>
            <a:fillRect/>
          </a:stretch>
        </p:blipFill>
        <p:spPr>
          <a:xfrm>
            <a:off x="1701800" y="2374900"/>
            <a:ext cx="6758803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1943100" y="254000"/>
            <a:ext cx="6758803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1016000" y="977900"/>
            <a:ext cx="8140700" cy="139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117600" y="1054100"/>
            <a:ext cx="79121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1587500" y="1130300"/>
            <a:ext cx="6972300" cy="10795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1587500" y="2692400"/>
            <a:ext cx="5029200" cy="3556000"/>
          </a:xfrm>
          <a:prstGeom prst="rect">
            <a:avLst/>
          </a:prstGeom>
        </p:spPr>
        <p:txBody>
          <a:bodyPr lIns="50800" tIns="50800" rIns="50800" bIns="50800"/>
          <a:lstStyle>
            <a:lvl1pPr marL="812120" indent="-494620" defTabSz="457200">
              <a:spcBef>
                <a:spcPts val="3000"/>
              </a:spcBef>
              <a:buClr>
                <a:srgbClr val="47A39B"/>
              </a:buClr>
              <a:buSzPct val="176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256620" indent="-494620" defTabSz="457200">
              <a:spcBef>
                <a:spcPts val="3000"/>
              </a:spcBef>
              <a:buClr>
                <a:srgbClr val="47A39B"/>
              </a:buClr>
              <a:buSzPct val="176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1701120" indent="-494620" defTabSz="457200">
              <a:spcBef>
                <a:spcPts val="3000"/>
              </a:spcBef>
              <a:buClr>
                <a:srgbClr val="47A39B"/>
              </a:buClr>
              <a:buSzPct val="176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2145620" indent="-494620" defTabSz="457200">
              <a:spcBef>
                <a:spcPts val="3000"/>
              </a:spcBef>
              <a:buClr>
                <a:srgbClr val="47A39B"/>
              </a:buClr>
              <a:buSzPct val="176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2590120" indent="-494620" defTabSz="457200">
              <a:spcBef>
                <a:spcPts val="3000"/>
              </a:spcBef>
              <a:buClr>
                <a:srgbClr val="47A39B"/>
              </a:buClr>
              <a:buSzPct val="176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 b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20" name="shadow.png"/>
          <p:cNvPicPr/>
          <p:nvPr/>
        </p:nvPicPr>
        <p:blipFill>
          <a:blip r:embed="rId2">
            <a:extLst/>
          </a:blip>
          <a:srcRect b="12068"/>
          <a:stretch>
            <a:fillRect/>
          </a:stretch>
        </p:blipFill>
        <p:spPr>
          <a:xfrm>
            <a:off x="1701800" y="2425700"/>
            <a:ext cx="6758803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1943100" y="317500"/>
            <a:ext cx="6758803" cy="73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016000" y="1041400"/>
            <a:ext cx="8140700" cy="139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17600" y="1117600"/>
            <a:ext cx="79121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625600" y="1193800"/>
            <a:ext cx="6946900" cy="11176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4064000" y="2781300"/>
            <a:ext cx="4508500" cy="3441700"/>
          </a:xfrm>
          <a:prstGeom prst="rect">
            <a:avLst/>
          </a:prstGeom>
        </p:spPr>
        <p:txBody>
          <a:bodyPr lIns="50800" tIns="50800" rIns="50800" bIns="50800"/>
          <a:lstStyle>
            <a:lvl1pPr marL="812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2566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1701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21456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2590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 b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28" name="shadow.png"/>
          <p:cNvPicPr/>
          <p:nvPr/>
        </p:nvPicPr>
        <p:blipFill>
          <a:blip r:embed="rId2">
            <a:extLst/>
          </a:blip>
          <a:srcRect b="12068"/>
          <a:stretch>
            <a:fillRect/>
          </a:stretch>
        </p:blipFill>
        <p:spPr>
          <a:xfrm>
            <a:off x="1701800" y="2425700"/>
            <a:ext cx="6758803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1943100" y="317500"/>
            <a:ext cx="6758803" cy="73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1016000" y="1041400"/>
            <a:ext cx="8140700" cy="139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117600" y="1117600"/>
            <a:ext cx="79121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132" name="Chart 132"/>
          <p:cNvGraphicFramePr/>
          <p:nvPr/>
        </p:nvGraphicFramePr>
        <p:xfrm>
          <a:off x="2842648" y="3148545"/>
          <a:ext cx="4459852" cy="299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625600" y="1193800"/>
            <a:ext cx="6946900" cy="11176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5" name="shadow.png"/>
          <p:cNvPicPr/>
          <p:nvPr/>
        </p:nvPicPr>
        <p:blipFill>
          <a:blip r:embed="rId2">
            <a:extLst/>
          </a:blip>
          <a:srcRect b="12151"/>
          <a:stretch>
            <a:fillRect/>
          </a:stretch>
        </p:blipFill>
        <p:spPr>
          <a:xfrm>
            <a:off x="1699181" y="2887901"/>
            <a:ext cx="6761609" cy="6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 rot="10800000" flipH="1">
            <a:off x="1699181" y="850286"/>
            <a:ext cx="6761609" cy="64728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016000" y="1485900"/>
            <a:ext cx="8140700" cy="139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117600" y="1562100"/>
            <a:ext cx="79121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663700" y="1600200"/>
            <a:ext cx="6819900" cy="1181100"/>
          </a:xfrm>
          <a:prstGeom prst="rect">
            <a:avLst/>
          </a:prstGeom>
        </p:spPr>
        <p:txBody>
          <a:bodyPr lIns="0" tIns="0" rIns="0" bIns="0" anchor="b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663700" y="3263900"/>
            <a:ext cx="6819900" cy="23749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>
              <a:spcBef>
                <a:spcPts val="0"/>
              </a:spcBef>
              <a:buSzTx/>
              <a:buNone/>
              <a:defRPr sz="24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24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24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24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24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ab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 b="1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36" name="shadow.png"/>
          <p:cNvPicPr/>
          <p:nvPr/>
        </p:nvPicPr>
        <p:blipFill>
          <a:blip r:embed="rId2">
            <a:extLst/>
          </a:blip>
          <a:srcRect b="12068"/>
          <a:stretch>
            <a:fillRect/>
          </a:stretch>
        </p:blipFill>
        <p:spPr>
          <a:xfrm>
            <a:off x="1701800" y="2425700"/>
            <a:ext cx="6758803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hado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 flipH="1">
            <a:off x="1943100" y="317500"/>
            <a:ext cx="6758803" cy="73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016000" y="1041400"/>
            <a:ext cx="8140700" cy="139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117600" y="1117600"/>
            <a:ext cx="79121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140" name="Table 140"/>
          <p:cNvGraphicFramePr/>
          <p:nvPr/>
        </p:nvGraphicFramePr>
        <p:xfrm>
          <a:off x="2527300" y="3238500"/>
          <a:ext cx="5105400" cy="2819400"/>
        </p:xfrm>
        <a:graphic>
          <a:graphicData uri="http://schemas.openxmlformats.org/drawingml/2006/table">
            <a:tbl>
              <a:tblPr firstRow="1">
                <a:tableStyleId>{8F44A2F1-9E1F-4B54-A3A2-5F16C0AD49E2}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3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3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3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3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3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711200" algn="l"/>
                        </a:tabLst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625600" y="1193800"/>
            <a:ext cx="6946900" cy="11176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3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 rot="10800000" flipH="1">
            <a:off x="1356590" y="4291210"/>
            <a:ext cx="7431067" cy="711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shadow.png"/>
          <p:cNvPicPr/>
          <p:nvPr/>
        </p:nvPicPr>
        <p:blipFill>
          <a:blip r:embed="rId2">
            <a:extLst/>
          </a:blip>
          <a:srcRect b="57932"/>
          <a:stretch>
            <a:fillRect/>
          </a:stretch>
        </p:blipFill>
        <p:spPr>
          <a:xfrm>
            <a:off x="1356590" y="6447264"/>
            <a:ext cx="7431067" cy="34068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558800" y="5003800"/>
            <a:ext cx="90424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685800" y="5080000"/>
            <a:ext cx="87884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155700" y="5181600"/>
            <a:ext cx="7861300" cy="10922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155700" y="660400"/>
            <a:ext cx="7861300" cy="4140200"/>
          </a:xfrm>
          <a:prstGeom prst="rect">
            <a:avLst/>
          </a:prstGeom>
        </p:spPr>
        <p:txBody>
          <a:bodyPr lIns="50800" tIns="50800" rIns="50800" bIns="50800"/>
          <a:lstStyle>
            <a:lvl1pPr marL="889000" indent="-571500" defTabSz="457200">
              <a:spcBef>
                <a:spcPts val="19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333500" indent="-571500" defTabSz="457200">
              <a:spcBef>
                <a:spcPts val="19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1778000" indent="-571500" defTabSz="457200">
              <a:spcBef>
                <a:spcPts val="19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2222500" indent="-571500" defTabSz="457200">
              <a:spcBef>
                <a:spcPts val="19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2667000" indent="-571500" defTabSz="457200">
              <a:spcBef>
                <a:spcPts val="19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1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>
            <a:off x="1356590" y="2994452"/>
            <a:ext cx="7431067" cy="711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 rot="10800000" flipH="1">
            <a:off x="1356590" y="739179"/>
            <a:ext cx="7431067" cy="71136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558800" y="1447800"/>
            <a:ext cx="9042400" cy="156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685800" y="1524000"/>
            <a:ext cx="8788400" cy="140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168400" y="1587500"/>
            <a:ext cx="7772400" cy="12954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168400" y="3352800"/>
            <a:ext cx="7772400" cy="2311400"/>
          </a:xfrm>
          <a:prstGeom prst="rect">
            <a:avLst/>
          </a:prstGeom>
        </p:spPr>
        <p:txBody>
          <a:bodyPr lIns="0" tIns="0" rIns="0" bIns="0" numCol="2" spcCol="388620" anchor="t"/>
          <a:lstStyle>
            <a:lvl1pPr marL="812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2566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1701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21456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2590120" indent="-494620" defTabSz="457200">
              <a:spcBef>
                <a:spcPts val="3000"/>
              </a:spcBef>
              <a:buClr>
                <a:srgbClr val="47A39B"/>
              </a:buClr>
              <a:buSzPct val="171000"/>
              <a:buFont typeface="Lucida Grande"/>
              <a:buChar char="‣"/>
              <a:defRPr sz="2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990600" y="749300"/>
            <a:ext cx="8178800" cy="5638800"/>
          </a:xfrm>
          <a:prstGeom prst="rect">
            <a:avLst/>
          </a:prstGeom>
        </p:spPr>
        <p:txBody>
          <a:bodyPr lIns="50800" tIns="50800" rIns="50800" bIns="50800"/>
          <a:lstStyle>
            <a:lvl1pPr marL="889000" indent="-571500" defTabSz="457200">
              <a:spcBef>
                <a:spcPts val="38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333500" indent="-571500" defTabSz="457200">
              <a:spcBef>
                <a:spcPts val="38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1778000" indent="-571500" defTabSz="457200">
              <a:spcBef>
                <a:spcPts val="38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2222500" indent="-571500" defTabSz="457200">
              <a:spcBef>
                <a:spcPts val="38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2667000" indent="-571500" defTabSz="457200">
              <a:spcBef>
                <a:spcPts val="3800"/>
              </a:spcBef>
              <a:buClr>
                <a:srgbClr val="47A39B"/>
              </a:buClr>
              <a:buSzPct val="171000"/>
              <a:buFont typeface="Lucida Grande"/>
              <a:buChar char="‣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4" name="shadow.png"/>
          <p:cNvPicPr/>
          <p:nvPr/>
        </p:nvPicPr>
        <p:blipFill>
          <a:blip r:embed="rId2">
            <a:extLst/>
          </a:blip>
          <a:srcRect b="12545"/>
          <a:stretch>
            <a:fillRect/>
          </a:stretch>
        </p:blipFill>
        <p:spPr>
          <a:xfrm rot="10800000" flipH="1">
            <a:off x="1356590" y="-25400"/>
            <a:ext cx="7431067" cy="708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>
            <a:off x="1356590" y="2101483"/>
            <a:ext cx="7431067" cy="71136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558800" y="660400"/>
            <a:ext cx="9042400" cy="143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5800" y="749300"/>
            <a:ext cx="87884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181100" y="787400"/>
            <a:ext cx="7785100" cy="12065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51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>
            <a:off x="1356590" y="5048280"/>
            <a:ext cx="7431067" cy="71136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558800" y="2552700"/>
            <a:ext cx="9042400" cy="251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685800" y="2628900"/>
            <a:ext cx="8788400" cy="234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54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 rot="10800000" flipH="1">
            <a:off x="1356590" y="1850429"/>
            <a:ext cx="7431067" cy="71136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181100" y="2768600"/>
            <a:ext cx="7797800" cy="20828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41300" y="203200"/>
            <a:ext cx="9690100" cy="669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122" y="0"/>
                </a:lnTo>
                <a:lnTo>
                  <a:pt x="10800" y="493"/>
                </a:lnTo>
                <a:lnTo>
                  <a:pt x="11486" y="0"/>
                </a:lnTo>
                <a:lnTo>
                  <a:pt x="21600" y="0"/>
                </a:lnTo>
                <a:lnTo>
                  <a:pt x="21600" y="21600"/>
                </a:lnTo>
                <a:lnTo>
                  <a:pt x="11478" y="21600"/>
                </a:lnTo>
                <a:lnTo>
                  <a:pt x="10800" y="21184"/>
                </a:lnTo>
                <a:lnTo>
                  <a:pt x="100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3636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58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>
            <a:off x="2559117" y="5615599"/>
            <a:ext cx="5767497" cy="552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shadow.png"/>
          <p:cNvPicPr/>
          <p:nvPr/>
        </p:nvPicPr>
        <p:blipFill>
          <a:blip r:embed="rId2">
            <a:extLst/>
          </a:blip>
          <a:srcRect b="12162"/>
          <a:stretch>
            <a:fillRect/>
          </a:stretch>
        </p:blipFill>
        <p:spPr>
          <a:xfrm rot="10800000" flipH="1">
            <a:off x="2559117" y="2563534"/>
            <a:ext cx="5767497" cy="55211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1993900" y="3111500"/>
            <a:ext cx="6896100" cy="251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solidFill>
            <a:srgbClr val="47A39B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2133600" y="3200400"/>
            <a:ext cx="6629400" cy="234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" y="11150"/>
                </a:moveTo>
                <a:lnTo>
                  <a:pt x="0" y="0"/>
                </a:lnTo>
                <a:lnTo>
                  <a:pt x="21600" y="0"/>
                </a:lnTo>
                <a:lnTo>
                  <a:pt x="20487" y="10980"/>
                </a:lnTo>
                <a:lnTo>
                  <a:pt x="21600" y="21600"/>
                </a:lnTo>
                <a:lnTo>
                  <a:pt x="0" y="21600"/>
                </a:lnTo>
                <a:lnTo>
                  <a:pt x="1044" y="11150"/>
                </a:lnTo>
                <a:close/>
              </a:path>
            </a:pathLst>
          </a:custGeom>
          <a:ln w="25400">
            <a:solidFill>
              <a:srgbClr val="205C57"/>
            </a:solidFill>
            <a:miter lim="400000"/>
          </a:ln>
          <a:effectLst>
            <a:outerShdw blurRad="38100" dist="38100" dir="2700000" rotWithShape="0">
              <a:srgbClr val="54D2C9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838700" y="3327400"/>
            <a:ext cx="3505200" cy="1117600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457200"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_big.png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129161" y="267890"/>
            <a:ext cx="1792715" cy="11112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92187" y="198437"/>
            <a:ext cx="8175626" cy="12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687" tIns="39687" rIns="39687" bIns="39687" anchor="ctr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92187" y="1984375"/>
            <a:ext cx="8175626" cy="464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687" tIns="39687" rIns="39687" bIns="39687" anchor="ctr"/>
          <a:lstStyle>
            <a:lvl1pPr>
              <a:buBlip>
                <a:blip r:embed="rId25"/>
              </a:buBlip>
            </a:lvl1pPr>
            <a:lvl2pPr>
              <a:buBlip>
                <a:blip r:embed="rId25"/>
              </a:buBlip>
            </a:lvl2pPr>
            <a:lvl3pPr>
              <a:buBlip>
                <a:blip r:embed="rId25"/>
              </a:buBlip>
            </a:lvl3pPr>
            <a:lvl4pPr>
              <a:buBlip>
                <a:blip r:embed="rId25"/>
              </a:buBlip>
            </a:lvl4pPr>
            <a:lvl5pPr>
              <a:buBlip>
                <a:blip r:embed="rId25"/>
              </a:buBlip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1pPr>
      <a:lvl2pPr indent="2286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2pPr>
      <a:lvl3pPr indent="4572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3pPr>
      <a:lvl4pPr indent="6858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4pPr>
      <a:lvl5pPr indent="9144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5pPr>
      <a:lvl6pPr indent="11430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6pPr>
      <a:lvl7pPr indent="13716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7pPr>
      <a:lvl8pPr indent="16002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8pPr>
      <a:lvl9pPr indent="1828800" algn="ctr" defTabSz="584200">
        <a:defRPr sz="5600">
          <a:latin typeface="American Typewriter"/>
          <a:ea typeface="American Typewriter"/>
          <a:cs typeface="American Typewriter"/>
          <a:sym typeface="American Typewriter"/>
        </a:defRPr>
      </a:lvl9pPr>
    </p:titleStyle>
    <p:bodyStyle>
      <a:lvl1pPr marL="12558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1pPr>
      <a:lvl2pPr marL="17003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2pPr>
      <a:lvl3pPr marL="21448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3pPr>
      <a:lvl4pPr marL="25893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4pPr>
      <a:lvl5pPr marL="30338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5pPr>
      <a:lvl6pPr marL="34783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6pPr>
      <a:lvl7pPr marL="39228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7pPr>
      <a:lvl8pPr marL="43673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8pPr>
      <a:lvl9pPr marL="4811888" indent="-938388" defTabSz="584200">
        <a:spcBef>
          <a:spcPts val="2400"/>
        </a:spcBef>
        <a:buSzPct val="83999"/>
        <a:buBlip>
          <a:blip r:embed="rId25"/>
        </a:buBlip>
        <a:defRPr sz="2800">
          <a:latin typeface="American Typewriter"/>
          <a:ea typeface="American Typewriter"/>
          <a:cs typeface="American Typewriter"/>
          <a:sym typeface="American Typewriter"/>
        </a:defRPr>
      </a:lvl9pPr>
    </p:bodyStyle>
    <p:otherStyle>
      <a:lvl1pPr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670050" y="1428750"/>
            <a:ext cx="6819900" cy="1358900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QAR Strategies for Differentiating Questions</a:t>
            </a:r>
          </a:p>
        </p:txBody>
      </p:sp>
      <p:pic>
        <p:nvPicPr>
          <p:cNvPr id="151" name="student-asking-a-question-m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7216" y="3104487"/>
            <a:ext cx="1925568" cy="262018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670050" y="5018169"/>
            <a:ext cx="6819900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QAR #4: On My Own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5369706" y="2622550"/>
            <a:ext cx="8004284" cy="3479081"/>
          </a:xfrm>
          <a:prstGeom prst="rect">
            <a:avLst/>
          </a:prstGeom>
        </p:spPr>
        <p:txBody>
          <a:bodyPr lIns="0" tIns="0" rIns="0" bIns="0" numCol="2" spcCol="400214" anchor="t"/>
          <a:lstStyle/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Is it important to be active?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What do you do to stay in shape?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Do you like to run, or do you prefer to walk?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With whom do you exercise?</a:t>
            </a:r>
          </a:p>
        </p:txBody>
      </p:sp>
      <p:sp>
        <p:nvSpPr>
          <p:cNvPr id="201" name="Shape 201"/>
          <p:cNvSpPr/>
          <p:nvPr/>
        </p:nvSpPr>
        <p:spPr>
          <a:xfrm>
            <a:off x="1164166" y="2635250"/>
            <a:ext cx="3812854" cy="345368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spcBef>
                <a:spcPts val="3000"/>
              </a:spcBef>
              <a:buClr>
                <a:srgbClr val="47A39B"/>
              </a:buClr>
              <a:buFont typeface="Lucida Grande"/>
              <a:defRPr sz="26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At six in the morning, Bob runs with his dog. After school, Bob plays soccer. Before he goes to sleep, Bob walks for twenty minutes.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2" build="p" bldLvl="5" animBg="1" advAuto="0"/>
      <p:bldP spid="20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5024588" y="7109043"/>
            <a:ext cx="10265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31363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313636"/>
              </a:solidFill>
            </a:endParaRPr>
          </a:p>
        </p:txBody>
      </p:sp>
      <p:pic>
        <p:nvPicPr>
          <p:cNvPr id="204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YOUR TURN!</a:t>
            </a:r>
          </a:p>
        </p:txBody>
      </p:sp>
      <p:sp>
        <p:nvSpPr>
          <p:cNvPr id="206" name="Shape 206"/>
          <p:cNvSpPr/>
          <p:nvPr/>
        </p:nvSpPr>
        <p:spPr>
          <a:xfrm>
            <a:off x="1848272" y="2603500"/>
            <a:ext cx="6476156" cy="345368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spcBef>
                <a:spcPts val="3000"/>
              </a:spcBef>
              <a:buClr>
                <a:srgbClr val="47A39B"/>
              </a:buClr>
              <a:buFont typeface="Lucida Grande"/>
              <a:defRPr sz="1800">
                <a:solidFill>
                  <a:srgbClr val="000000"/>
                </a:solidFill>
              </a:defRPr>
            </a:pPr>
            <a:r>
              <a:rPr sz="2700" i="1">
                <a:solidFill>
                  <a:srgbClr val="FFFFFF"/>
                </a:solidFill>
              </a:rPr>
              <a:t>Classify each of the 10 questions that you wrote by its QAR Type:</a:t>
            </a:r>
          </a:p>
          <a:p>
            <a:pPr lvl="0" algn="l">
              <a:spcBef>
                <a:spcPts val="3000"/>
              </a:spcBef>
              <a:buClr>
                <a:srgbClr val="47A39B"/>
              </a:buClr>
              <a:buFont typeface="Lucida Grande"/>
              <a:defRPr sz="1800">
                <a:solidFill>
                  <a:srgbClr val="000000"/>
                </a:solidFill>
              </a:defRPr>
            </a:pPr>
            <a:r>
              <a:rPr sz="2700" i="1">
                <a:solidFill>
                  <a:srgbClr val="FFFFFF"/>
                </a:solidFill>
              </a:rPr>
              <a:t>1 - Right There			3 - Author &amp; Me</a:t>
            </a:r>
          </a:p>
          <a:p>
            <a:pPr lvl="0" algn="l">
              <a:buClr>
                <a:srgbClr val="47A39B"/>
              </a:buClr>
              <a:buFont typeface="Lucida Grande"/>
              <a:defRPr sz="1800">
                <a:solidFill>
                  <a:srgbClr val="000000"/>
                </a:solidFill>
              </a:defRPr>
            </a:pPr>
            <a:r>
              <a:rPr sz="2700" i="1">
                <a:solidFill>
                  <a:srgbClr val="FFFFFF"/>
                </a:solidFill>
              </a:rPr>
              <a:t>2 - Think &amp; Search		4 - On My Own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1389107" y="2603500"/>
            <a:ext cx="7394486" cy="345368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spcBef>
                <a:spcPts val="3000"/>
              </a:spcBef>
              <a:buClr>
                <a:srgbClr val="47A39B"/>
              </a:buClr>
              <a:buFont typeface="Lucida Grande"/>
              <a:defRPr sz="27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700" i="1">
                <a:solidFill>
                  <a:srgbClr val="FFFFFF"/>
                </a:solidFill>
              </a:rPr>
              <a:t>Every afternoon, Natalie studies for her math and science classes for two hours. She also reads for one hour for English class and practices piano for a half hour for her music class. She likes to run and play Words with Friends, but she doesn’t always have time after her schoolwork is done.</a:t>
            </a:r>
          </a:p>
        </p:txBody>
      </p:sp>
      <p:sp>
        <p:nvSpPr>
          <p:cNvPr id="209" name="Shape 209"/>
          <p:cNvSpPr/>
          <p:nvPr/>
        </p:nvSpPr>
        <p:spPr>
          <a:xfrm>
            <a:off x="5024588" y="7109043"/>
            <a:ext cx="10265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31363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313636"/>
              </a:solidFill>
            </a:endParaRPr>
          </a:p>
        </p:txBody>
      </p:sp>
      <p:pic>
        <p:nvPicPr>
          <p:cNvPr id="210" name="il.jpg"/>
          <p:cNvPicPr/>
          <p:nvPr/>
        </p:nvPicPr>
        <p:blipFill>
          <a:blip r:embed="rId3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YOUR TURN!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5024588" y="7109043"/>
            <a:ext cx="10265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31363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313636"/>
              </a:solidFill>
            </a:endParaRPr>
          </a:p>
        </p:txBody>
      </p:sp>
      <p:pic>
        <p:nvPicPr>
          <p:cNvPr id="155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What is QAR?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351359" y="2459566"/>
            <a:ext cx="7469982" cy="3891361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Question Answer Relationships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A way of identifying questions by type so that you know how to look for an answer.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Four kinds of questions: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In the text: Right There &amp; Think and Search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Not all in the text: Author and Me &amp; On my Own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024588" y="7109043"/>
            <a:ext cx="10265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31363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313636"/>
              </a:solidFill>
            </a:endParaRPr>
          </a:p>
        </p:txBody>
      </p:sp>
      <p:pic>
        <p:nvPicPr>
          <p:cNvPr id="160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QAR #1: Right There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1324053" y="2362200"/>
            <a:ext cx="7511894" cy="3556000"/>
          </a:xfrm>
          <a:prstGeom prst="rect">
            <a:avLst/>
          </a:prstGeom>
        </p:spPr>
        <p:txBody>
          <a:bodyPr/>
          <a:lstStyle/>
          <a:p>
            <a:pPr marL="237752" lvl="0" indent="-23775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FFFFFF"/>
                </a:solidFill>
              </a:rPr>
              <a:t>The answer is found in one part of the text.</a:t>
            </a:r>
          </a:p>
          <a:p>
            <a:pPr marL="237752" lvl="0" indent="-23775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FFFFFF"/>
                </a:solidFill>
              </a:rPr>
              <a:t>You could point to it and say, “It’s right there!”</a:t>
            </a:r>
          </a:p>
          <a:p>
            <a:pPr marL="237752" lvl="0" indent="-237752">
              <a:defRPr sz="1800" i="0">
                <a:solidFill>
                  <a:srgbClr val="000000"/>
                </a:solidFill>
              </a:defRPr>
            </a:pPr>
            <a:r>
              <a:rPr sz="2500" i="1">
                <a:solidFill>
                  <a:srgbClr val="FFFFFF"/>
                </a:solidFill>
              </a:rPr>
              <a:t>No opinion is involved.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164166" y="2635250"/>
            <a:ext cx="3812854" cy="345368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spcBef>
                <a:spcPts val="3000"/>
              </a:spcBef>
              <a:buClr>
                <a:srgbClr val="47A39B"/>
              </a:buClr>
              <a:buFont typeface="Lucida Grande"/>
              <a:defRPr sz="26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At six in the morning, Bob runs with his dog. After school, Bob plays soccer. Before he goes to sleep, Bob walks for twenty minutes.</a:t>
            </a:r>
          </a:p>
        </p:txBody>
      </p:sp>
      <p:pic>
        <p:nvPicPr>
          <p:cNvPr id="166" name="il.jpg"/>
          <p:cNvPicPr/>
          <p:nvPr/>
        </p:nvPicPr>
        <p:blipFill>
          <a:blip r:embed="rId3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QAR #1: Right There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5273402" y="2622550"/>
            <a:ext cx="8004284" cy="3479081"/>
          </a:xfrm>
          <a:prstGeom prst="rect">
            <a:avLst/>
          </a:prstGeom>
        </p:spPr>
        <p:txBody>
          <a:bodyPr lIns="0" tIns="0" rIns="0" bIns="0" numCol="2" spcCol="400214" anchor="t"/>
          <a:lstStyle/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When does Bob run?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Which sport does Bob play?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For how long does Bob walk?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With whom does Bob run?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  <p:bldP spid="168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QAR #2: Think &amp; Search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1324053" y="2362200"/>
            <a:ext cx="7511894" cy="3556000"/>
          </a:xfrm>
          <a:prstGeom prst="rect">
            <a:avLst/>
          </a:prstGeom>
        </p:spPr>
        <p:txBody>
          <a:bodyPr/>
          <a:lstStyle/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The answer is found in several parts of the text.</a:t>
            </a:r>
          </a:p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The reader needs to combine information to get an answer.</a:t>
            </a:r>
          </a:p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No opinion is involved.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QAR #2: Think &amp; Search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5369706" y="2915009"/>
            <a:ext cx="8004284" cy="3479082"/>
          </a:xfrm>
          <a:prstGeom prst="rect">
            <a:avLst/>
          </a:prstGeom>
        </p:spPr>
        <p:txBody>
          <a:bodyPr lIns="0" tIns="0" rIns="0" bIns="0" numCol="2" spcCol="400214" anchor="t"/>
          <a:lstStyle/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What are two athletic activities that Bob does?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What does Bob do to stay in shape?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When does Bob exercise?</a:t>
            </a:r>
          </a:p>
        </p:txBody>
      </p:sp>
      <p:sp>
        <p:nvSpPr>
          <p:cNvPr id="179" name="Shape 179"/>
          <p:cNvSpPr/>
          <p:nvPr/>
        </p:nvSpPr>
        <p:spPr>
          <a:xfrm>
            <a:off x="1164166" y="2635250"/>
            <a:ext cx="3812854" cy="345368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spcBef>
                <a:spcPts val="3000"/>
              </a:spcBef>
              <a:buClr>
                <a:srgbClr val="47A39B"/>
              </a:buClr>
              <a:buFont typeface="Lucida Grande"/>
              <a:defRPr sz="26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At six in the morning, Bob runs with his dog. After school, Bob plays soccer. Before he goes to sleep, Bob walks for twenty minutes.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2" build="p" bldLvl="5" animBg="1" advAuto="0"/>
      <p:bldP spid="17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QAR #3: Author &amp; Me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1324053" y="2362200"/>
            <a:ext cx="7511894" cy="3556000"/>
          </a:xfrm>
          <a:prstGeom prst="rect">
            <a:avLst/>
          </a:prstGeom>
        </p:spPr>
        <p:txBody>
          <a:bodyPr/>
          <a:lstStyle/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The answer comes from combining information from the text with the opinion or knowledge of the reader.</a:t>
            </a:r>
          </a:p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There is not one right answer.</a:t>
            </a:r>
          </a:p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</a:rPr>
              <a:t>Answers can still be wrong if the reader misinterprets information from the text.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QAR #3: Author &amp; Me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5337605" y="2622550"/>
            <a:ext cx="8004283" cy="3479081"/>
          </a:xfrm>
          <a:prstGeom prst="rect">
            <a:avLst/>
          </a:prstGeom>
        </p:spPr>
        <p:txBody>
          <a:bodyPr lIns="0" tIns="0" rIns="0" bIns="0" numCol="2" spcCol="400214" anchor="t"/>
          <a:lstStyle/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Do you think that Bob is an athletic person? Explain.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In a typical day, do you do more or less exercise than Bob? Explain.</a:t>
            </a:r>
          </a:p>
          <a:p>
            <a:pPr marL="237752" lvl="0" indent="-237752">
              <a:buSzPct val="171000"/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Which activities does Bob do that you also do?</a:t>
            </a:r>
          </a:p>
        </p:txBody>
      </p:sp>
      <p:sp>
        <p:nvSpPr>
          <p:cNvPr id="190" name="Shape 190"/>
          <p:cNvSpPr/>
          <p:nvPr/>
        </p:nvSpPr>
        <p:spPr>
          <a:xfrm>
            <a:off x="1164166" y="2635250"/>
            <a:ext cx="3812854" cy="345368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spcBef>
                <a:spcPts val="3000"/>
              </a:spcBef>
              <a:buClr>
                <a:srgbClr val="47A39B"/>
              </a:buClr>
              <a:buFont typeface="Lucida Grande"/>
              <a:defRPr sz="26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FFFFFF"/>
                </a:solidFill>
              </a:rPr>
              <a:t>At six in the morning, Bob runs with his dog. After school, Bob plays soccer. Before he goes to sleep, Bob walks for twenty minutes.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2" build="p" bldLvl="5" animBg="1" advAuto="0"/>
      <p:bldP spid="190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024588" y="7109043"/>
            <a:ext cx="10265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31363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313636"/>
              </a:solidFill>
            </a:endParaRPr>
          </a:p>
        </p:txBody>
      </p:sp>
      <p:pic>
        <p:nvPicPr>
          <p:cNvPr id="193" name="il.jpg"/>
          <p:cNvPicPr/>
          <p:nvPr/>
        </p:nvPicPr>
        <p:blipFill>
          <a:blip r:embed="rId2">
            <a:extLst/>
          </a:blip>
          <a:srcRect l="6395" t="3063"/>
          <a:stretch>
            <a:fillRect/>
          </a:stretch>
        </p:blipFill>
        <p:spPr>
          <a:xfrm>
            <a:off x="4914900" y="6870700"/>
            <a:ext cx="333118" cy="30777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QAR #4: On My Own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1324053" y="2362200"/>
            <a:ext cx="7511894" cy="3556000"/>
          </a:xfrm>
          <a:prstGeom prst="rect">
            <a:avLst/>
          </a:prstGeom>
        </p:spPr>
        <p:txBody>
          <a:bodyPr/>
          <a:lstStyle/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 dirty="0">
                <a:solidFill>
                  <a:srgbClr val="FFFFFF"/>
                </a:solidFill>
              </a:rPr>
              <a:t>The answer is not found in the text.</a:t>
            </a:r>
          </a:p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 dirty="0">
                <a:solidFill>
                  <a:srgbClr val="FFFFFF"/>
                </a:solidFill>
              </a:rPr>
              <a:t>The question relates to ideas from the text.</a:t>
            </a:r>
          </a:p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 dirty="0">
                <a:solidFill>
                  <a:srgbClr val="FFFFFF"/>
                </a:solidFill>
              </a:rPr>
              <a:t>The question is personalized.</a:t>
            </a:r>
          </a:p>
          <a:p>
            <a:pPr marL="332853" lvl="0" indent="-332853">
              <a:spcBef>
                <a:spcPts val="1900"/>
              </a:spcBef>
              <a:buSzPct val="171000"/>
              <a:defRPr sz="1800" i="0">
                <a:solidFill>
                  <a:srgbClr val="000000"/>
                </a:solidFill>
              </a:defRPr>
            </a:pPr>
            <a:r>
              <a:rPr sz="2800" i="1" dirty="0">
                <a:solidFill>
                  <a:srgbClr val="FFFFFF"/>
                </a:solidFill>
              </a:rPr>
              <a:t>The reader answers based on opinion or knowledge.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build="p" bldLvl="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A39B"/>
        </a:solid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A39B"/>
        </a:solid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566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American Typewriter</vt:lpstr>
      <vt:lpstr>Futura</vt:lpstr>
      <vt:lpstr>Gill Sans</vt:lpstr>
      <vt:lpstr>Lucida Grande</vt:lpstr>
      <vt:lpstr>White</vt:lpstr>
      <vt:lpstr>QAR Strategies for Differentiating Questions</vt:lpstr>
      <vt:lpstr>What is QAR?</vt:lpstr>
      <vt:lpstr>QAR #1: Right There</vt:lpstr>
      <vt:lpstr>QAR #1: Right There</vt:lpstr>
      <vt:lpstr>QAR #2: Think &amp; Search</vt:lpstr>
      <vt:lpstr>QAR #2: Think &amp; Search</vt:lpstr>
      <vt:lpstr>QAR #3: Author &amp; Me</vt:lpstr>
      <vt:lpstr>QAR #3: Author &amp; Me</vt:lpstr>
      <vt:lpstr>QAR #4: On My Own</vt:lpstr>
      <vt:lpstr>QAR #4: On My Own</vt:lpstr>
      <vt:lpstr>YOUR TURN!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QAR Strategies for Differentiating Questions</dc:title>
  <dc:creator>Mary Goltl</dc:creator>
  <cp:lastModifiedBy>Mary Goltl</cp:lastModifiedBy>
  <cp:revision>5</cp:revision>
  <dcterms:modified xsi:type="dcterms:W3CDTF">2018-09-24T20:40:51Z</dcterms:modified>
</cp:coreProperties>
</file>